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9"/>
  </p:notesMasterIdLst>
  <p:sldIdLst>
    <p:sldId id="256" r:id="rId2"/>
    <p:sldId id="257" r:id="rId3"/>
    <p:sldId id="258" r:id="rId4"/>
    <p:sldId id="274" r:id="rId5"/>
    <p:sldId id="262" r:id="rId6"/>
    <p:sldId id="263" r:id="rId7"/>
    <p:sldId id="265" r:id="rId8"/>
    <p:sldId id="267" r:id="rId9"/>
    <p:sldId id="268" r:id="rId10"/>
    <p:sldId id="269" r:id="rId11"/>
    <p:sldId id="270" r:id="rId12"/>
    <p:sldId id="271" r:id="rId13"/>
    <p:sldId id="272" r:id="rId14"/>
    <p:sldId id="275" r:id="rId15"/>
    <p:sldId id="276" r:id="rId16"/>
    <p:sldId id="277" r:id="rId17"/>
    <p:sldId id="278" r:id="rId18"/>
    <p:sldId id="279" r:id="rId19"/>
    <p:sldId id="280" r:id="rId20"/>
    <p:sldId id="282" r:id="rId21"/>
    <p:sldId id="281" r:id="rId22"/>
    <p:sldId id="283" r:id="rId23"/>
    <p:sldId id="284" r:id="rId24"/>
    <p:sldId id="285" r:id="rId25"/>
    <p:sldId id="288" r:id="rId26"/>
    <p:sldId id="286" r:id="rId27"/>
    <p:sldId id="287" r:id="rId28"/>
    <p:sldId id="289" r:id="rId29"/>
    <p:sldId id="290" r:id="rId30"/>
    <p:sldId id="291" r:id="rId31"/>
    <p:sldId id="292" r:id="rId32"/>
    <p:sldId id="330" r:id="rId33"/>
    <p:sldId id="386" r:id="rId34"/>
    <p:sldId id="294" r:id="rId35"/>
    <p:sldId id="295" r:id="rId36"/>
    <p:sldId id="296" r:id="rId37"/>
    <p:sldId id="297" r:id="rId38"/>
    <p:sldId id="298" r:id="rId39"/>
    <p:sldId id="299" r:id="rId40"/>
    <p:sldId id="300" r:id="rId41"/>
    <p:sldId id="301" r:id="rId42"/>
    <p:sldId id="387" r:id="rId43"/>
    <p:sldId id="302" r:id="rId44"/>
    <p:sldId id="303" r:id="rId45"/>
    <p:sldId id="304" r:id="rId46"/>
    <p:sldId id="305" r:id="rId47"/>
    <p:sldId id="306" r:id="rId48"/>
    <p:sldId id="307" r:id="rId49"/>
    <p:sldId id="308" r:id="rId50"/>
    <p:sldId id="309" r:id="rId51"/>
    <p:sldId id="310" r:id="rId52"/>
    <p:sldId id="315" r:id="rId53"/>
    <p:sldId id="329" r:id="rId54"/>
    <p:sldId id="316" r:id="rId55"/>
    <p:sldId id="318" r:id="rId56"/>
    <p:sldId id="319" r:id="rId57"/>
    <p:sldId id="320" r:id="rId58"/>
    <p:sldId id="322" r:id="rId59"/>
    <p:sldId id="323" r:id="rId60"/>
    <p:sldId id="324" r:id="rId61"/>
    <p:sldId id="325" r:id="rId62"/>
    <p:sldId id="326" r:id="rId63"/>
    <p:sldId id="384" r:id="rId64"/>
    <p:sldId id="327" r:id="rId65"/>
    <p:sldId id="331" r:id="rId66"/>
    <p:sldId id="332" r:id="rId67"/>
    <p:sldId id="333" r:id="rId68"/>
    <p:sldId id="335" r:id="rId69"/>
    <p:sldId id="336" r:id="rId70"/>
    <p:sldId id="375" r:id="rId71"/>
    <p:sldId id="376" r:id="rId72"/>
    <p:sldId id="377" r:id="rId73"/>
    <p:sldId id="378" r:id="rId74"/>
    <p:sldId id="337" r:id="rId75"/>
    <p:sldId id="338" r:id="rId76"/>
    <p:sldId id="339" r:id="rId77"/>
    <p:sldId id="341" r:id="rId78"/>
    <p:sldId id="342" r:id="rId79"/>
    <p:sldId id="343" r:id="rId80"/>
    <p:sldId id="344" r:id="rId81"/>
    <p:sldId id="345" r:id="rId82"/>
    <p:sldId id="374" r:id="rId83"/>
    <p:sldId id="346" r:id="rId84"/>
    <p:sldId id="347" r:id="rId85"/>
    <p:sldId id="348" r:id="rId86"/>
    <p:sldId id="385" r:id="rId87"/>
    <p:sldId id="388" r:id="rId8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1474" y="6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1202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notesMaster" Target="notesMasters/notes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AD6CB6-CDC7-4F0F-BB65-861D90076CE3}" type="datetimeFigureOut">
              <a:rPr lang="en-US" smtClean="0"/>
              <a:pPr/>
              <a:t>5/5/2018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D277339-377D-4746-811C-145151C7B14A}"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12EBC47-EAC3-4C2F-A61A-EDB774E31A84}" type="datetimeFigureOut">
              <a:rPr lang="en-US" smtClean="0"/>
              <a:pPr/>
              <a:t>5/5/2018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48F55E-E68F-4FDD-B53A-EAB795685FEF}"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2EBC47-EAC3-4C2F-A61A-EDB774E31A84}" type="datetimeFigureOut">
              <a:rPr lang="en-US" smtClean="0"/>
              <a:pPr/>
              <a:t>5/5/2018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48F55E-E68F-4FDD-B53A-EAB795685FEF}"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2EBC47-EAC3-4C2F-A61A-EDB774E31A84}" type="datetimeFigureOut">
              <a:rPr lang="en-US" smtClean="0"/>
              <a:pPr/>
              <a:t>5/5/2018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48F55E-E68F-4FDD-B53A-EAB795685FEF}"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2EBC47-EAC3-4C2F-A61A-EDB774E31A84}" type="datetimeFigureOut">
              <a:rPr lang="en-US" smtClean="0"/>
              <a:pPr/>
              <a:t>5/5/2018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48F55E-E68F-4FDD-B53A-EAB795685FEF}"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12EBC47-EAC3-4C2F-A61A-EDB774E31A84}" type="datetimeFigureOut">
              <a:rPr lang="en-US" smtClean="0"/>
              <a:pPr/>
              <a:t>5/5/2018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48F55E-E68F-4FDD-B53A-EAB795685FEF}"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12EBC47-EAC3-4C2F-A61A-EDB774E31A84}" type="datetimeFigureOut">
              <a:rPr lang="en-US" smtClean="0"/>
              <a:pPr/>
              <a:t>5/5/2018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048F55E-E68F-4FDD-B53A-EAB795685FEF}"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12EBC47-EAC3-4C2F-A61A-EDB774E31A84}" type="datetimeFigureOut">
              <a:rPr lang="en-US" smtClean="0"/>
              <a:pPr/>
              <a:t>5/5/2018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048F55E-E68F-4FDD-B53A-EAB795685FEF}"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12EBC47-EAC3-4C2F-A61A-EDB774E31A84}" type="datetimeFigureOut">
              <a:rPr lang="en-US" smtClean="0"/>
              <a:pPr/>
              <a:t>5/5/2018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048F55E-E68F-4FDD-B53A-EAB795685FEF}"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2EBC47-EAC3-4C2F-A61A-EDB774E31A84}" type="datetimeFigureOut">
              <a:rPr lang="en-US" smtClean="0"/>
              <a:pPr/>
              <a:t>5/5/2018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048F55E-E68F-4FDD-B53A-EAB795685FEF}"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12EBC47-EAC3-4C2F-A61A-EDB774E31A84}" type="datetimeFigureOut">
              <a:rPr lang="en-US" smtClean="0"/>
              <a:pPr/>
              <a:t>5/5/2018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048F55E-E68F-4FDD-B53A-EAB795685FEF}"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12EBC47-EAC3-4C2F-A61A-EDB774E31A84}" type="datetimeFigureOut">
              <a:rPr lang="en-US" smtClean="0"/>
              <a:pPr/>
              <a:t>5/5/2018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048F55E-E68F-4FDD-B53A-EAB795685FEF}"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2EBC47-EAC3-4C2F-A61A-EDB774E31A84}" type="datetimeFigureOut">
              <a:rPr lang="en-US" smtClean="0"/>
              <a:pPr/>
              <a:t>5/5/2018</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48F55E-E68F-4FDD-B53A-EAB795685FEF}"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UNIT 4</a:t>
            </a:r>
          </a:p>
        </p:txBody>
      </p:sp>
      <p:sp>
        <p:nvSpPr>
          <p:cNvPr id="3" name="Subtitle 2"/>
          <p:cNvSpPr>
            <a:spLocks noGrp="1"/>
          </p:cNvSpPr>
          <p:nvPr>
            <p:ph type="subTitle" idx="1"/>
          </p:nvPr>
        </p:nvSpPr>
        <p:spPr>
          <a:xfrm>
            <a:off x="1295400" y="3200400"/>
            <a:ext cx="6400800" cy="1752600"/>
          </a:xfrm>
        </p:spPr>
        <p:txBody>
          <a:bodyPr>
            <a:normAutofit/>
          </a:bodyPr>
          <a:lstStyle/>
          <a:p>
            <a:r>
              <a:rPr lang="en-US" sz="4400" dirty="0"/>
              <a:t>Testing methods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r>
              <a:rPr lang="en-US" dirty="0"/>
              <a:t> input:</a:t>
            </a:r>
          </a:p>
          <a:p>
            <a:r>
              <a:rPr lang="en-US" dirty="0"/>
              <a:t>Elements under examination</a:t>
            </a:r>
          </a:p>
          <a:p>
            <a:r>
              <a:rPr lang="en-US" dirty="0"/>
              <a:t>Objectives for the walkthrough, applicable standards.</a:t>
            </a:r>
          </a:p>
          <a:p>
            <a:r>
              <a:rPr lang="en-US" dirty="0"/>
              <a:t>Output:</a:t>
            </a:r>
          </a:p>
          <a:p>
            <a:pPr lvl="1"/>
            <a:r>
              <a:rPr lang="en-US" dirty="0"/>
              <a:t>Report</a:t>
            </a:r>
          </a:p>
          <a:p>
            <a:pPr lvl="1">
              <a:buNone/>
            </a:pP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r>
              <a:rPr lang="en-US" dirty="0"/>
              <a:t>Cover more material than inspections.</a:t>
            </a:r>
          </a:p>
          <a:p>
            <a:r>
              <a:rPr lang="en-US" dirty="0"/>
              <a:t>Purpose for communication.</a:t>
            </a:r>
          </a:p>
          <a:p>
            <a:r>
              <a:rPr lang="en-US" dirty="0"/>
              <a:t>Don’t know </a:t>
            </a:r>
            <a:r>
              <a:rPr lang="en-US" dirty="0" err="1"/>
              <a:t>whats</a:t>
            </a:r>
            <a:r>
              <a:rPr lang="en-US" dirty="0"/>
              <a:t> there exactly </a:t>
            </a:r>
          </a:p>
          <a:p>
            <a:r>
              <a:rPr lang="en-US" dirty="0"/>
              <a:t>If defects found that’s fine.</a:t>
            </a:r>
          </a:p>
          <a:p>
            <a:r>
              <a:rPr lang="en-US" dirty="0"/>
              <a:t>Main goal is to familiarize with product.</a:t>
            </a:r>
          </a:p>
          <a:p>
            <a:r>
              <a:rPr lang="en-US" dirty="0" err="1"/>
              <a:t>Dis</a:t>
            </a:r>
            <a:r>
              <a:rPr lang="en-US" dirty="0"/>
              <a:t>: review tends to be less objective when presenter is producer.</a:t>
            </a:r>
          </a:p>
          <a:p>
            <a:endParaRPr lang="en-US" dirty="0"/>
          </a:p>
          <a:p>
            <a:endParaRPr lang="en-US" dirty="0"/>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Buddy checks</a:t>
            </a:r>
          </a:p>
        </p:txBody>
      </p:sp>
      <p:sp>
        <p:nvSpPr>
          <p:cNvPr id="3" name="Content Placeholder 2"/>
          <p:cNvSpPr>
            <a:spLocks noGrp="1"/>
          </p:cNvSpPr>
          <p:nvPr>
            <p:ph idx="1"/>
          </p:nvPr>
        </p:nvSpPr>
        <p:spPr/>
        <p:txBody>
          <a:bodyPr/>
          <a:lstStyle/>
          <a:p>
            <a:r>
              <a:rPr lang="en-US" dirty="0"/>
              <a:t>Any form of human testing, even undisciplined testing.</a:t>
            </a:r>
          </a:p>
          <a:p>
            <a:r>
              <a:rPr lang="en-US" dirty="0"/>
              <a:t>Performed other than author,</a:t>
            </a:r>
          </a:p>
          <a:p>
            <a:r>
              <a:rPr lang="en-US" dirty="0"/>
              <a:t>Detect defects</a:t>
            </a:r>
          </a:p>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Getting leverage on verification</a:t>
            </a:r>
            <a:br>
              <a:rPr lang="en-US" dirty="0"/>
            </a:br>
            <a:r>
              <a:rPr lang="en-US" dirty="0"/>
              <a:t>(</a:t>
            </a:r>
            <a:r>
              <a:rPr lang="en-US" sz="2700" dirty="0"/>
              <a:t>what and how much verification to do</a:t>
            </a:r>
            <a:r>
              <a:rPr lang="en-US" dirty="0"/>
              <a:t>)</a:t>
            </a:r>
          </a:p>
        </p:txBody>
      </p:sp>
      <p:sp>
        <p:nvSpPr>
          <p:cNvPr id="3" name="Content Placeholder 2"/>
          <p:cNvSpPr>
            <a:spLocks noGrp="1"/>
          </p:cNvSpPr>
          <p:nvPr>
            <p:ph idx="1"/>
          </p:nvPr>
        </p:nvSpPr>
        <p:spPr/>
        <p:txBody>
          <a:bodyPr/>
          <a:lstStyle/>
          <a:p>
            <a:r>
              <a:rPr lang="en-US" dirty="0"/>
              <a:t>How many defects are we finding</a:t>
            </a:r>
          </a:p>
          <a:p>
            <a:r>
              <a:rPr lang="en-US" dirty="0"/>
              <a:t>How many are found during review and later validation.</a:t>
            </a:r>
          </a:p>
          <a:p>
            <a:r>
              <a:rPr lang="en-US" dirty="0"/>
              <a:t>What percentage are left at the end and only being found by customers.</a:t>
            </a:r>
          </a:p>
          <a:p>
            <a:endParaRPr lang="en-US" dirty="0"/>
          </a:p>
          <a:p>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Verifying documents at different phases </a:t>
            </a:r>
          </a:p>
        </p:txBody>
      </p:sp>
      <p:sp>
        <p:nvSpPr>
          <p:cNvPr id="3" name="Content Placeholder 2"/>
          <p:cNvSpPr>
            <a:spLocks noGrp="1"/>
          </p:cNvSpPr>
          <p:nvPr>
            <p:ph idx="1"/>
          </p:nvPr>
        </p:nvSpPr>
        <p:spPr/>
        <p:txBody>
          <a:bodyPr/>
          <a:lstStyle/>
          <a:p>
            <a:r>
              <a:rPr lang="en-US" dirty="0"/>
              <a:t>Verifying requirements</a:t>
            </a:r>
          </a:p>
          <a:p>
            <a:pPr lvl="1"/>
            <a:r>
              <a:rPr lang="en-US" dirty="0"/>
              <a:t>Understand users need</a:t>
            </a:r>
          </a:p>
          <a:p>
            <a:pPr lvl="1"/>
            <a:r>
              <a:rPr lang="en-US" dirty="0"/>
              <a:t>Capability needed by users</a:t>
            </a:r>
          </a:p>
          <a:p>
            <a:pPr lvl="1"/>
            <a:r>
              <a:rPr lang="en-US" dirty="0"/>
              <a:t>What they want.</a:t>
            </a:r>
          </a:p>
          <a:p>
            <a:pPr lvl="1">
              <a:buNone/>
            </a:pPr>
            <a:endParaRPr lang="en-US" dirty="0"/>
          </a:p>
          <a:p>
            <a:pPr>
              <a:buNone/>
            </a:pPr>
            <a:r>
              <a:rPr lang="en-US" dirty="0"/>
              <a:t>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1028" name="Picture 4"/>
          <p:cNvPicPr>
            <a:picLocks noGrp="1" noChangeAspect="1" noChangeArrowheads="1"/>
          </p:cNvPicPr>
          <p:nvPr>
            <p:ph idx="1"/>
          </p:nvPr>
        </p:nvPicPr>
        <p:blipFill>
          <a:blip r:embed="rId2"/>
          <a:srcRect/>
          <a:stretch>
            <a:fillRect/>
          </a:stretch>
        </p:blipFill>
        <p:spPr bwMode="auto">
          <a:xfrm>
            <a:off x="228600" y="1219200"/>
            <a:ext cx="8382000" cy="4648200"/>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1027" name="Picture 3"/>
          <p:cNvPicPr>
            <a:picLocks noChangeAspect="1" noChangeArrowheads="1"/>
          </p:cNvPicPr>
          <p:nvPr/>
        </p:nvPicPr>
        <p:blipFill>
          <a:blip r:embed="rId2"/>
          <a:srcRect/>
          <a:stretch>
            <a:fillRect/>
          </a:stretch>
        </p:blipFill>
        <p:spPr bwMode="auto">
          <a:xfrm>
            <a:off x="685800" y="914400"/>
            <a:ext cx="2990850" cy="333375"/>
          </a:xfrm>
          <a:prstGeom prst="rect">
            <a:avLst/>
          </a:prstGeom>
          <a:noFill/>
          <a:ln w="9525">
            <a:noFill/>
            <a:miter lim="800000"/>
            <a:headEnd/>
            <a:tailEnd/>
          </a:ln>
          <a:effectLst/>
        </p:spPr>
      </p:pic>
      <p:pic>
        <p:nvPicPr>
          <p:cNvPr id="1028" name="Picture 4"/>
          <p:cNvPicPr>
            <a:picLocks noGrp="1" noChangeAspect="1" noChangeArrowheads="1"/>
          </p:cNvPicPr>
          <p:nvPr>
            <p:ph idx="1"/>
          </p:nvPr>
        </p:nvPicPr>
        <p:blipFill>
          <a:blip r:embed="rId3"/>
          <a:srcRect/>
          <a:stretch>
            <a:fillRect/>
          </a:stretch>
        </p:blipFill>
        <p:spPr bwMode="auto">
          <a:xfrm>
            <a:off x="533400" y="1676400"/>
            <a:ext cx="8382000" cy="4419600"/>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2050" name="Picture 2"/>
          <p:cNvPicPr>
            <a:picLocks noGrp="1" noChangeAspect="1" noChangeArrowheads="1"/>
          </p:cNvPicPr>
          <p:nvPr>
            <p:ph idx="1"/>
          </p:nvPr>
        </p:nvPicPr>
        <p:blipFill>
          <a:blip r:embed="rId2"/>
          <a:srcRect/>
          <a:stretch>
            <a:fillRect/>
          </a:stretch>
        </p:blipFill>
        <p:spPr bwMode="auto">
          <a:xfrm>
            <a:off x="609600" y="1066800"/>
            <a:ext cx="8077200" cy="5029199"/>
          </a:xfrm>
          <a:prstGeom prst="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r>
              <a:rPr lang="en-US" dirty="0"/>
              <a:t>Goal is :</a:t>
            </a:r>
          </a:p>
          <a:p>
            <a:pPr lvl="1"/>
            <a:r>
              <a:rPr lang="en-US" dirty="0"/>
              <a:t>How successful user requirements have been incorporated into functional design.</a:t>
            </a:r>
          </a:p>
          <a:p>
            <a:pPr lvl="1"/>
            <a:r>
              <a:rPr lang="en-US" dirty="0"/>
              <a:t> failings of FDS is Incompleteness.</a:t>
            </a:r>
          </a:p>
          <a:p>
            <a:pPr lvl="1"/>
            <a:r>
              <a:rPr lang="en-US" dirty="0"/>
              <a:t>What’s missing.</a:t>
            </a:r>
          </a:p>
          <a:p>
            <a:pPr lvl="1">
              <a:buNone/>
            </a:pPr>
            <a:endParaRPr lang="en-US" dirty="0"/>
          </a:p>
          <a:p>
            <a:pPr lvl="1"/>
            <a:endParaRPr lang="en-US" dirty="0"/>
          </a:p>
          <a:p>
            <a:pPr lvl="1"/>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Internal design</a:t>
            </a:r>
            <a:br>
              <a:rPr lang="en-US" dirty="0"/>
            </a:br>
            <a:endParaRPr lang="en-US" dirty="0"/>
          </a:p>
        </p:txBody>
      </p:sp>
      <p:sp>
        <p:nvSpPr>
          <p:cNvPr id="3" name="Content Placeholder 2"/>
          <p:cNvSpPr>
            <a:spLocks noGrp="1"/>
          </p:cNvSpPr>
          <p:nvPr>
            <p:ph idx="1"/>
          </p:nvPr>
        </p:nvSpPr>
        <p:spPr/>
        <p:txBody>
          <a:bodyPr/>
          <a:lstStyle/>
          <a:p>
            <a:r>
              <a:rPr lang="en-US" dirty="0"/>
              <a:t>Translating functional specification into internal design.</a:t>
            </a:r>
          </a:p>
          <a:p>
            <a:r>
              <a:rPr lang="en-US" dirty="0"/>
              <a:t>Data flows, algorithms.</a:t>
            </a:r>
          </a:p>
          <a:p>
            <a:r>
              <a:rPr lang="en-US" dirty="0"/>
              <a:t>How the product is built.</a:t>
            </a:r>
          </a:p>
          <a:p>
            <a:r>
              <a:rPr lang="en-US" dirty="0"/>
              <a:t>Reviewing internal design involved using checklist tracing the path back </a:t>
            </a:r>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457200" y="685800"/>
            <a:ext cx="8229600" cy="5440363"/>
          </a:xfrm>
        </p:spPr>
        <p:txBody>
          <a:bodyPr>
            <a:normAutofit/>
          </a:bodyPr>
          <a:lstStyle/>
          <a:p>
            <a:pPr>
              <a:buNone/>
            </a:pPr>
            <a:r>
              <a:rPr lang="en-US" dirty="0"/>
              <a:t>	</a:t>
            </a:r>
          </a:p>
          <a:p>
            <a:r>
              <a:rPr lang="en-US" dirty="0"/>
              <a:t>Verification testing </a:t>
            </a:r>
          </a:p>
          <a:p>
            <a:r>
              <a:rPr lang="en-US" dirty="0"/>
              <a:t>Basic verification methods, </a:t>
            </a:r>
          </a:p>
          <a:p>
            <a:r>
              <a:rPr lang="en-US" dirty="0"/>
              <a:t>Getting leverage on verification,</a:t>
            </a:r>
          </a:p>
          <a:p>
            <a:r>
              <a:rPr lang="en-US" dirty="0"/>
              <a:t> Verifying documents at different phases, getting the best from verification,</a:t>
            </a:r>
          </a:p>
          <a:p>
            <a:r>
              <a:rPr lang="en-US" dirty="0"/>
              <a:t> Three critical success factors for implementing verification, </a:t>
            </a:r>
          </a:p>
          <a:p>
            <a:r>
              <a:rPr lang="en-US" dirty="0"/>
              <a:t>Recommendation.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3074" name="Picture 2"/>
          <p:cNvPicPr>
            <a:picLocks noGrp="1" noChangeAspect="1" noChangeArrowheads="1"/>
          </p:cNvPicPr>
          <p:nvPr>
            <p:ph idx="1"/>
          </p:nvPr>
        </p:nvPicPr>
        <p:blipFill>
          <a:blip r:embed="rId2"/>
          <a:srcRect/>
          <a:stretch>
            <a:fillRect/>
          </a:stretch>
        </p:blipFill>
        <p:spPr bwMode="auto">
          <a:xfrm>
            <a:off x="838200" y="1219200"/>
            <a:ext cx="7162800" cy="3463131"/>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Verifying code</a:t>
            </a:r>
          </a:p>
        </p:txBody>
      </p:sp>
      <p:sp>
        <p:nvSpPr>
          <p:cNvPr id="3" name="Content Placeholder 2"/>
          <p:cNvSpPr>
            <a:spLocks noGrp="1"/>
          </p:cNvSpPr>
          <p:nvPr>
            <p:ph idx="1"/>
          </p:nvPr>
        </p:nvSpPr>
        <p:spPr/>
        <p:txBody>
          <a:bodyPr/>
          <a:lstStyle/>
          <a:p>
            <a:r>
              <a:rPr lang="en-US" dirty="0"/>
              <a:t>Coding is a process of translating detailed design specification into specific code.</a:t>
            </a:r>
          </a:p>
          <a:p>
            <a:r>
              <a:rPr lang="en-US" dirty="0"/>
              <a:t>Do walkthroughs and inspections on code. </a:t>
            </a:r>
          </a:p>
          <a:p>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4098" name="Picture 2"/>
          <p:cNvPicPr>
            <a:picLocks noGrp="1" noChangeAspect="1" noChangeArrowheads="1"/>
          </p:cNvPicPr>
          <p:nvPr>
            <p:ph idx="1"/>
          </p:nvPr>
        </p:nvPicPr>
        <p:blipFill>
          <a:blip r:embed="rId2"/>
          <a:srcRect/>
          <a:stretch>
            <a:fillRect/>
          </a:stretch>
        </p:blipFill>
        <p:spPr bwMode="auto">
          <a:xfrm>
            <a:off x="457200" y="1066800"/>
            <a:ext cx="7620000" cy="4419599"/>
          </a:xfrm>
          <a:prstGeom prst="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5122" name="Picture 2"/>
          <p:cNvPicPr>
            <a:picLocks noGrp="1" noChangeAspect="1" noChangeArrowheads="1"/>
          </p:cNvPicPr>
          <p:nvPr>
            <p:ph idx="1"/>
          </p:nvPr>
        </p:nvPicPr>
        <p:blipFill>
          <a:blip r:embed="rId2"/>
          <a:srcRect/>
          <a:stretch>
            <a:fillRect/>
          </a:stretch>
        </p:blipFill>
        <p:spPr bwMode="auto">
          <a:xfrm>
            <a:off x="381000" y="533400"/>
            <a:ext cx="8077200" cy="5420519"/>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Getting best from verification</a:t>
            </a:r>
            <a:br>
              <a:rPr lang="en-US" dirty="0"/>
            </a:br>
            <a:r>
              <a:rPr lang="en-US" dirty="0"/>
              <a:t>(explain each one)</a:t>
            </a:r>
          </a:p>
        </p:txBody>
      </p:sp>
      <p:sp>
        <p:nvSpPr>
          <p:cNvPr id="3" name="Content Placeholder 2"/>
          <p:cNvSpPr>
            <a:spLocks noGrp="1"/>
          </p:cNvSpPr>
          <p:nvPr>
            <p:ph idx="1"/>
          </p:nvPr>
        </p:nvSpPr>
        <p:spPr/>
        <p:txBody>
          <a:bodyPr/>
          <a:lstStyle/>
          <a:p>
            <a:r>
              <a:rPr lang="en-US" dirty="0"/>
              <a:t>Author</a:t>
            </a:r>
          </a:p>
          <a:p>
            <a:r>
              <a:rPr lang="en-US" dirty="0"/>
              <a:t>Development team</a:t>
            </a:r>
          </a:p>
          <a:p>
            <a:r>
              <a:rPr lang="en-US" dirty="0"/>
              <a:t>Inspection team</a:t>
            </a:r>
          </a:p>
          <a:p>
            <a:r>
              <a:rPr lang="en-US" dirty="0"/>
              <a:t>Cost effective verification</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Three critical success factors for implementing verification</a:t>
            </a:r>
          </a:p>
        </p:txBody>
      </p:sp>
      <p:sp>
        <p:nvSpPr>
          <p:cNvPr id="3" name="Content Placeholder 2"/>
          <p:cNvSpPr>
            <a:spLocks noGrp="1"/>
          </p:cNvSpPr>
          <p:nvPr>
            <p:ph idx="1"/>
          </p:nvPr>
        </p:nvSpPr>
        <p:spPr/>
        <p:txBody>
          <a:bodyPr/>
          <a:lstStyle/>
          <a:p>
            <a:r>
              <a:rPr lang="en-US" dirty="0"/>
              <a:t>Success factor 1 : Process ownership</a:t>
            </a:r>
          </a:p>
          <a:p>
            <a:r>
              <a:rPr lang="en-US" dirty="0"/>
              <a:t>Success factor 2:Management support</a:t>
            </a:r>
          </a:p>
          <a:p>
            <a:r>
              <a:rPr lang="en-US" dirty="0"/>
              <a:t>Success factor 3:Training</a:t>
            </a:r>
          </a:p>
          <a:p>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Validation testing</a:t>
            </a:r>
          </a:p>
        </p:txBody>
      </p:sp>
      <p:pic>
        <p:nvPicPr>
          <p:cNvPr id="1026" name="Picture 2"/>
          <p:cNvPicPr>
            <a:picLocks noGrp="1" noChangeAspect="1" noChangeArrowheads="1"/>
          </p:cNvPicPr>
          <p:nvPr>
            <p:ph idx="1"/>
          </p:nvPr>
        </p:nvPicPr>
        <p:blipFill>
          <a:blip r:embed="rId2"/>
          <a:srcRect/>
          <a:stretch>
            <a:fillRect/>
          </a:stretch>
        </p:blipFill>
        <p:spPr bwMode="auto">
          <a:xfrm>
            <a:off x="838200" y="1672431"/>
            <a:ext cx="7239000" cy="4381500"/>
          </a:xfrm>
          <a:prstGeom prst="rect">
            <a:avLst/>
          </a:prstGeom>
          <a:noFill/>
          <a:ln w="9525">
            <a:noFill/>
            <a:miter lim="800000"/>
            <a:headEnd/>
            <a:tailEnd/>
          </a:ln>
          <a:effectLst/>
        </p:spPr>
      </p:pic>
      <p:sp>
        <p:nvSpPr>
          <p:cNvPr id="5" name="TextBox 4"/>
          <p:cNvSpPr txBox="1"/>
          <p:nvPr/>
        </p:nvSpPr>
        <p:spPr>
          <a:xfrm>
            <a:off x="914400" y="1219200"/>
            <a:ext cx="4729357" cy="369332"/>
          </a:xfrm>
          <a:prstGeom prst="rect">
            <a:avLst/>
          </a:prstGeom>
          <a:noFill/>
        </p:spPr>
        <p:txBody>
          <a:bodyPr wrap="square" rtlCol="0">
            <a:spAutoFit/>
          </a:bodyPr>
          <a:lstStyle/>
          <a:p>
            <a:r>
              <a:rPr lang="en-US" dirty="0"/>
              <a:t>8 axioms that apply to all validation testing</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2050" name="Picture 2"/>
          <p:cNvPicPr>
            <a:picLocks noGrp="1" noChangeAspect="1" noChangeArrowheads="1"/>
          </p:cNvPicPr>
          <p:nvPr>
            <p:ph idx="1"/>
          </p:nvPr>
        </p:nvPicPr>
        <p:blipFill>
          <a:blip r:embed="rId2"/>
          <a:srcRect/>
          <a:stretch>
            <a:fillRect/>
          </a:stretch>
        </p:blipFill>
        <p:spPr bwMode="auto">
          <a:xfrm>
            <a:off x="838200" y="914400"/>
            <a:ext cx="6477000" cy="1828800"/>
          </a:xfrm>
          <a:prstGeom prst="rect">
            <a:avLst/>
          </a:prstGeom>
          <a:noFill/>
          <a:ln w="9525">
            <a:noFill/>
            <a:miter lim="800000"/>
            <a:headEnd/>
            <a:tailEnd/>
          </a:ln>
          <a:effectLst/>
        </p:spPr>
      </p:pic>
      <p:pic>
        <p:nvPicPr>
          <p:cNvPr id="1026" name="Picture 2"/>
          <p:cNvPicPr>
            <a:picLocks noChangeAspect="1" noChangeArrowheads="1"/>
          </p:cNvPicPr>
          <p:nvPr/>
        </p:nvPicPr>
        <p:blipFill>
          <a:blip r:embed="rId3"/>
          <a:srcRect/>
          <a:stretch>
            <a:fillRect/>
          </a:stretch>
        </p:blipFill>
        <p:spPr bwMode="auto">
          <a:xfrm>
            <a:off x="914400" y="2895600"/>
            <a:ext cx="7086600" cy="2676525"/>
          </a:xfrm>
          <a:prstGeom prst="rect">
            <a:avLst/>
          </a:prstGeom>
          <a:noFill/>
          <a:ln w="9525">
            <a:noFill/>
            <a:miter lim="800000"/>
            <a:headEnd/>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2050" name="Picture 2"/>
          <p:cNvPicPr>
            <a:picLocks noGrp="1" noChangeAspect="1" noChangeArrowheads="1"/>
          </p:cNvPicPr>
          <p:nvPr>
            <p:ph idx="1"/>
          </p:nvPr>
        </p:nvPicPr>
        <p:blipFill>
          <a:blip r:embed="rId2"/>
          <a:srcRect/>
          <a:stretch>
            <a:fillRect/>
          </a:stretch>
        </p:blipFill>
        <p:spPr bwMode="auto">
          <a:xfrm>
            <a:off x="2057109" y="1600200"/>
            <a:ext cx="5029781" cy="4525963"/>
          </a:xfrm>
          <a:prstGeom prst="rect">
            <a:avLst/>
          </a:prstGeom>
          <a:noFill/>
          <a:ln w="9525">
            <a:noFill/>
            <a:miter lim="800000"/>
            <a:headEnd/>
            <a:tailEnd/>
          </a:ln>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Fundamental testing strategies</a:t>
            </a:r>
          </a:p>
        </p:txBody>
      </p:sp>
      <p:pic>
        <p:nvPicPr>
          <p:cNvPr id="3074" name="Picture 2"/>
          <p:cNvPicPr>
            <a:picLocks noChangeAspect="1" noChangeArrowheads="1"/>
          </p:cNvPicPr>
          <p:nvPr/>
        </p:nvPicPr>
        <p:blipFill>
          <a:blip r:embed="rId2"/>
          <a:srcRect/>
          <a:stretch>
            <a:fillRect/>
          </a:stretch>
        </p:blipFill>
        <p:spPr bwMode="auto">
          <a:xfrm>
            <a:off x="609600" y="2362200"/>
            <a:ext cx="7620000" cy="1219200"/>
          </a:xfrm>
          <a:prstGeom prst="rect">
            <a:avLst/>
          </a:prstGeom>
          <a:noFill/>
          <a:ln w="9525">
            <a:noFill/>
            <a:miter lim="800000"/>
            <a:headEnd/>
            <a:tailEnd/>
          </a:ln>
          <a:effectLst/>
        </p:spPr>
      </p:pic>
      <p:pic>
        <p:nvPicPr>
          <p:cNvPr id="3075" name="Picture 3"/>
          <p:cNvPicPr>
            <a:picLocks noGrp="1" noChangeAspect="1" noChangeArrowheads="1"/>
          </p:cNvPicPr>
          <p:nvPr>
            <p:ph idx="1"/>
          </p:nvPr>
        </p:nvPicPr>
        <p:blipFill>
          <a:blip r:embed="rId3"/>
          <a:srcRect/>
          <a:stretch>
            <a:fillRect/>
          </a:stretch>
        </p:blipFill>
        <p:spPr bwMode="auto">
          <a:xfrm>
            <a:off x="990600" y="4114800"/>
            <a:ext cx="7162800" cy="1295400"/>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Verification testing</a:t>
            </a:r>
          </a:p>
        </p:txBody>
      </p:sp>
      <p:sp>
        <p:nvSpPr>
          <p:cNvPr id="3" name="Content Placeholder 2"/>
          <p:cNvSpPr>
            <a:spLocks noGrp="1"/>
          </p:cNvSpPr>
          <p:nvPr>
            <p:ph idx="1"/>
          </p:nvPr>
        </p:nvSpPr>
        <p:spPr/>
        <p:txBody>
          <a:bodyPr>
            <a:normAutofit/>
          </a:bodyPr>
          <a:lstStyle/>
          <a:p>
            <a:r>
              <a:rPr lang="en-US" sz="2400" dirty="0"/>
              <a:t>Main objective of each verification activity is</a:t>
            </a:r>
          </a:p>
          <a:p>
            <a:pPr lvl="1"/>
            <a:r>
              <a:rPr lang="en-US" sz="2400" dirty="0"/>
              <a:t> to detect as many errors as possible.</a:t>
            </a:r>
          </a:p>
          <a:p>
            <a:pPr lvl="1"/>
            <a:r>
              <a:rPr lang="en-US" sz="2400" dirty="0"/>
              <a:t>Testing team need to participate in inspections and walkthroughs</a:t>
            </a:r>
          </a:p>
          <a:p>
            <a:pPr lvl="1"/>
            <a:r>
              <a:rPr lang="en-US" sz="2400" dirty="0"/>
              <a:t>Develop their own Testware- generic and test specific checklists and also  verify </a:t>
            </a:r>
            <a:r>
              <a:rPr lang="en-US" sz="2400" dirty="0" err="1"/>
              <a:t>Testware</a:t>
            </a:r>
            <a:r>
              <a:rPr lang="en-US" sz="2400" dirty="0"/>
              <a:t>.</a:t>
            </a:r>
          </a:p>
          <a:p>
            <a:pPr marL="457200" lvl="1" indent="0" algn="ctr">
              <a:buNone/>
            </a:pPr>
            <a:r>
              <a:rPr lang="en-US" sz="2400" b="1" u="sng" dirty="0"/>
              <a:t>Basic Verification Methods</a:t>
            </a:r>
          </a:p>
          <a:p>
            <a:r>
              <a:rPr lang="en-US" sz="2400" b="1" dirty="0"/>
              <a:t>“Human” </a:t>
            </a:r>
            <a:r>
              <a:rPr lang="en-US" sz="2400" dirty="0"/>
              <a:t>examination or review of work product.</a:t>
            </a:r>
          </a:p>
          <a:p>
            <a:r>
              <a:rPr lang="en-US" sz="2400" dirty="0"/>
              <a:t>Reviews such as inspections, walkthroughs, technical reviews and other methods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Validation mission </a:t>
            </a:r>
            <a:r>
              <a:rPr lang="en-US" dirty="0" err="1"/>
              <a:t>vs</a:t>
            </a:r>
            <a:r>
              <a:rPr lang="en-US" dirty="0"/>
              <a:t> test coverage</a:t>
            </a:r>
          </a:p>
        </p:txBody>
      </p:sp>
      <p:sp>
        <p:nvSpPr>
          <p:cNvPr id="3" name="Content Placeholder 2"/>
          <p:cNvSpPr>
            <a:spLocks noGrp="1"/>
          </p:cNvSpPr>
          <p:nvPr>
            <p:ph idx="1"/>
          </p:nvPr>
        </p:nvSpPr>
        <p:spPr/>
        <p:txBody>
          <a:bodyPr/>
          <a:lstStyle/>
          <a:p>
            <a:r>
              <a:rPr lang="en-US" dirty="0"/>
              <a:t>3 components:</a:t>
            </a:r>
          </a:p>
          <a:p>
            <a:r>
              <a:rPr lang="en-US" dirty="0"/>
              <a:t>REQ coverage</a:t>
            </a:r>
          </a:p>
          <a:p>
            <a:r>
              <a:rPr lang="en-US" dirty="0"/>
              <a:t>Function coverage</a:t>
            </a:r>
          </a:p>
          <a:p>
            <a:r>
              <a:rPr lang="en-US" dirty="0"/>
              <a:t>Logic coverage</a:t>
            </a:r>
          </a:p>
          <a:p>
            <a:r>
              <a:rPr lang="en-US" dirty="0"/>
              <a:t>Coverage refers to statement level</a:t>
            </a:r>
          </a:p>
          <a:p>
            <a:r>
              <a:rPr lang="en-US" dirty="0"/>
              <a:t>% of statements in the program being executed.</a:t>
            </a:r>
          </a:p>
          <a:p>
            <a:endParaRPr lang="en-US" dirty="0"/>
          </a:p>
          <a:p>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Test basis</a:t>
            </a:r>
            <a:br>
              <a:rPr lang="en-US" dirty="0"/>
            </a:br>
            <a:endParaRPr lang="en-US" dirty="0"/>
          </a:p>
        </p:txBody>
      </p:sp>
      <p:sp>
        <p:nvSpPr>
          <p:cNvPr id="3" name="Content Placeholder 2"/>
          <p:cNvSpPr>
            <a:spLocks noGrp="1"/>
          </p:cNvSpPr>
          <p:nvPr>
            <p:ph idx="1"/>
          </p:nvPr>
        </p:nvSpPr>
        <p:spPr/>
        <p:txBody>
          <a:bodyPr/>
          <a:lstStyle/>
          <a:p>
            <a:r>
              <a:rPr lang="en-US" dirty="0"/>
              <a:t> Requirement  based</a:t>
            </a:r>
          </a:p>
          <a:p>
            <a:r>
              <a:rPr lang="en-US" dirty="0"/>
              <a:t>Functional based</a:t>
            </a:r>
          </a:p>
          <a:p>
            <a:r>
              <a:rPr lang="en-US" dirty="0"/>
              <a:t>Internal based</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2050" name="Picture 2"/>
          <p:cNvPicPr>
            <a:picLocks noGrp="1" noChangeAspect="1" noChangeArrowheads="1"/>
          </p:cNvPicPr>
          <p:nvPr>
            <p:ph idx="1"/>
          </p:nvPr>
        </p:nvPicPr>
        <p:blipFill>
          <a:blip r:embed="rId2"/>
          <a:srcRect/>
          <a:stretch>
            <a:fillRect/>
          </a:stretch>
        </p:blipFill>
        <p:spPr bwMode="auto">
          <a:xfrm>
            <a:off x="762000" y="609600"/>
            <a:ext cx="7467600" cy="5420519"/>
          </a:xfrm>
          <a:prstGeom prst="rect">
            <a:avLst/>
          </a:prstGeom>
          <a:noFill/>
          <a:ln w="9525">
            <a:noFill/>
            <a:miter lim="800000"/>
            <a:headEnd/>
            <a:tailEnd/>
          </a:ln>
          <a:effec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r>
              <a:rPr lang="en-US" dirty="0"/>
              <a:t> </a:t>
            </a:r>
          </a:p>
        </p:txBody>
      </p:sp>
      <p:pic>
        <p:nvPicPr>
          <p:cNvPr id="1026" name="Picture 2"/>
          <p:cNvPicPr>
            <a:picLocks noChangeAspect="1" noChangeArrowheads="1"/>
          </p:cNvPicPr>
          <p:nvPr/>
        </p:nvPicPr>
        <p:blipFill>
          <a:blip r:embed="rId2"/>
          <a:srcRect/>
          <a:stretch>
            <a:fillRect/>
          </a:stretch>
        </p:blipFill>
        <p:spPr bwMode="auto">
          <a:xfrm>
            <a:off x="1690688" y="900113"/>
            <a:ext cx="5762625" cy="5057775"/>
          </a:xfrm>
          <a:prstGeom prst="rect">
            <a:avLst/>
          </a:prstGeom>
          <a:noFill/>
          <a:ln w="9525">
            <a:noFill/>
            <a:miter lim="800000"/>
            <a:headEnd/>
            <a:tailEnd/>
          </a:ln>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1026" name="Picture 2"/>
          <p:cNvPicPr>
            <a:picLocks noGrp="1" noChangeAspect="1" noChangeArrowheads="1"/>
          </p:cNvPicPr>
          <p:nvPr>
            <p:ph idx="1"/>
          </p:nvPr>
        </p:nvPicPr>
        <p:blipFill>
          <a:blip r:embed="rId2"/>
          <a:srcRect/>
          <a:stretch>
            <a:fillRect/>
          </a:stretch>
        </p:blipFill>
        <p:spPr bwMode="auto">
          <a:xfrm>
            <a:off x="1766887" y="2186781"/>
            <a:ext cx="5610225" cy="3352800"/>
          </a:xfrm>
          <a:prstGeom prst="rect">
            <a:avLst/>
          </a:prstGeom>
          <a:noFill/>
          <a:ln w="9525">
            <a:noFill/>
            <a:miter lim="800000"/>
            <a:headEnd/>
            <a:tailEnd/>
          </a:ln>
          <a:effec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r>
              <a:rPr lang="en-US" dirty="0"/>
              <a:t> </a:t>
            </a:r>
          </a:p>
        </p:txBody>
      </p:sp>
      <p:pic>
        <p:nvPicPr>
          <p:cNvPr id="2050" name="Picture 2"/>
          <p:cNvPicPr>
            <a:picLocks noChangeAspect="1" noChangeArrowheads="1"/>
          </p:cNvPicPr>
          <p:nvPr/>
        </p:nvPicPr>
        <p:blipFill>
          <a:blip r:embed="rId2"/>
          <a:srcRect/>
          <a:stretch>
            <a:fillRect/>
          </a:stretch>
        </p:blipFill>
        <p:spPr bwMode="auto">
          <a:xfrm>
            <a:off x="1143000" y="1962150"/>
            <a:ext cx="5619750" cy="2933700"/>
          </a:xfrm>
          <a:prstGeom prst="rect">
            <a:avLst/>
          </a:prstGeom>
          <a:noFill/>
          <a:ln w="9525">
            <a:noFill/>
            <a:miter lim="800000"/>
            <a:headEnd/>
            <a:tailEnd/>
          </a:ln>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lstStyle/>
          <a:p>
            <a:pPr eaLnBrk="1" hangingPunct="1"/>
            <a:r>
              <a:rPr lang="en-US"/>
              <a:t>Boundary Value Analysis</a:t>
            </a:r>
          </a:p>
        </p:txBody>
      </p:sp>
      <p:sp>
        <p:nvSpPr>
          <p:cNvPr id="29700" name="Rectangle 3"/>
          <p:cNvSpPr>
            <a:spLocks noGrp="1" noChangeArrowheads="1"/>
          </p:cNvSpPr>
          <p:nvPr>
            <p:ph type="body" idx="1"/>
          </p:nvPr>
        </p:nvSpPr>
        <p:spPr/>
        <p:txBody>
          <a:bodyPr/>
          <a:lstStyle/>
          <a:p>
            <a:pPr eaLnBrk="1" hangingPunct="1"/>
            <a:r>
              <a:rPr lang="en-US" sz="2000"/>
              <a:t>A greater number of errors occur at the </a:t>
            </a:r>
            <a:r>
              <a:rPr lang="en-US" sz="2000" u="sng"/>
              <a:t>boundaries</a:t>
            </a:r>
            <a:r>
              <a:rPr lang="en-US" sz="2000"/>
              <a:t> of the input domain rather than in the "center"</a:t>
            </a:r>
          </a:p>
          <a:p>
            <a:pPr eaLnBrk="1" hangingPunct="1"/>
            <a:r>
              <a:rPr lang="en-US" sz="2000"/>
              <a:t>Boundary value analysis is a test case design method that </a:t>
            </a:r>
            <a:r>
              <a:rPr lang="en-US" sz="2000" u="sng"/>
              <a:t>complements</a:t>
            </a:r>
            <a:r>
              <a:rPr lang="en-US" sz="2000"/>
              <a:t> equivalence partitioning</a:t>
            </a:r>
          </a:p>
          <a:p>
            <a:pPr lvl="1" eaLnBrk="1" hangingPunct="1"/>
            <a:r>
              <a:rPr lang="en-US" sz="1800"/>
              <a:t>It selects test cases at the </a:t>
            </a:r>
            <a:r>
              <a:rPr lang="en-US" sz="1800" u="sng"/>
              <a:t>edges</a:t>
            </a:r>
            <a:r>
              <a:rPr lang="en-US" sz="1800"/>
              <a:t> of a class</a:t>
            </a:r>
          </a:p>
          <a:p>
            <a:pPr lvl="1" eaLnBrk="1" hangingPunct="1"/>
            <a:r>
              <a:rPr lang="en-US" sz="1800"/>
              <a:t>It derives test cases from both the input domain and output domain</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fontAlgn="auto">
              <a:spcAft>
                <a:spcPts val="0"/>
              </a:spcAft>
              <a:defRPr/>
            </a:pPr>
            <a:r>
              <a:rPr lang="en-US" dirty="0">
                <a:solidFill>
                  <a:schemeClr val="accent1">
                    <a:satMod val="150000"/>
                  </a:schemeClr>
                </a:solidFill>
              </a:rPr>
              <a:t>Equivalence partitioning</a:t>
            </a:r>
            <a:endParaRPr lang="lt-LT" dirty="0">
              <a:solidFill>
                <a:schemeClr val="accent1">
                  <a:satMod val="150000"/>
                </a:schemeClr>
              </a:solidFill>
            </a:endParaRPr>
          </a:p>
        </p:txBody>
      </p:sp>
      <p:sp>
        <p:nvSpPr>
          <p:cNvPr id="10243" name="Content Placeholder 2"/>
          <p:cNvSpPr>
            <a:spLocks noGrp="1"/>
          </p:cNvSpPr>
          <p:nvPr>
            <p:ph idx="1"/>
          </p:nvPr>
        </p:nvSpPr>
        <p:spPr/>
        <p:txBody>
          <a:bodyPr rtlCol="0">
            <a:normAutofit fontScale="92500" lnSpcReduction="20000"/>
          </a:bodyPr>
          <a:lstStyle/>
          <a:p>
            <a:pPr marL="438912" indent="-320040" fontAlgn="auto">
              <a:spcBef>
                <a:spcPts val="0"/>
              </a:spcBef>
              <a:spcAft>
                <a:spcPts val="0"/>
              </a:spcAft>
              <a:buFont typeface="Wingdings 2"/>
              <a:buChar char=""/>
              <a:defRPr/>
            </a:pPr>
            <a:r>
              <a:rPr lang="en-US" dirty="0"/>
              <a:t>Equivalence partitioning is a software testing technique that divides the input and/or output data of a software unit into partitions of data from which test cases can be derived.</a:t>
            </a:r>
          </a:p>
          <a:p>
            <a:pPr marL="438912" indent="-320040" fontAlgn="auto">
              <a:spcBef>
                <a:spcPts val="0"/>
              </a:spcBef>
              <a:spcAft>
                <a:spcPts val="0"/>
              </a:spcAft>
              <a:buFont typeface="Wingdings 2"/>
              <a:buChar char=""/>
              <a:defRPr/>
            </a:pPr>
            <a:endParaRPr lang="en-US" dirty="0"/>
          </a:p>
          <a:p>
            <a:pPr marL="438912" indent="-320040" fontAlgn="auto">
              <a:spcBef>
                <a:spcPts val="0"/>
              </a:spcBef>
              <a:spcAft>
                <a:spcPts val="0"/>
              </a:spcAft>
              <a:buFont typeface="Wingdings 2"/>
              <a:buChar char=""/>
              <a:defRPr/>
            </a:pPr>
            <a:r>
              <a:rPr lang="en-US" dirty="0"/>
              <a:t>The equivalence partitions are usually derived from the requirements specification for input attributes that influence the processing of the test object.</a:t>
            </a:r>
          </a:p>
          <a:p>
            <a:pPr marL="438912" indent="-320040" fontAlgn="auto">
              <a:spcBef>
                <a:spcPts val="0"/>
              </a:spcBef>
              <a:spcAft>
                <a:spcPts val="0"/>
              </a:spcAft>
              <a:buFont typeface="Wingdings 2"/>
              <a:buChar char=""/>
              <a:defRPr/>
            </a:pPr>
            <a:endParaRPr lang="lt-LT" dirty="0"/>
          </a:p>
          <a:p>
            <a:pPr marL="438912" indent="-320040" fontAlgn="auto">
              <a:spcBef>
                <a:spcPts val="0"/>
              </a:spcBef>
              <a:spcAft>
                <a:spcPts val="0"/>
              </a:spcAft>
              <a:buFont typeface="Wingdings 2"/>
              <a:buChar char=""/>
              <a:defRPr/>
            </a:pPr>
            <a:r>
              <a:rPr lang="en-US" dirty="0"/>
              <a:t>Test cases are designed to cover each partition at least once.</a:t>
            </a:r>
            <a:endParaRPr lang="lt-LT" dirty="0"/>
          </a:p>
          <a:p>
            <a:pPr marL="438912" indent="-320040" fontAlgn="auto">
              <a:spcBef>
                <a:spcPts val="0"/>
              </a:spcBef>
              <a:spcAft>
                <a:spcPts val="0"/>
              </a:spcAft>
              <a:buFont typeface="Wingdings 2"/>
              <a:buChar char=""/>
              <a:defRPr/>
            </a:pPr>
            <a:endParaRPr lang="en-US" dirty="0"/>
          </a:p>
          <a:p>
            <a:pPr marL="438912" indent="-320040" fontAlgn="auto">
              <a:spcBef>
                <a:spcPts val="0"/>
              </a:spcBef>
              <a:spcAft>
                <a:spcPts val="0"/>
              </a:spcAft>
              <a:buFont typeface="Wingdings 2"/>
              <a:buChar char=""/>
              <a:defRPr/>
            </a:pPr>
            <a:endParaRPr lang="lt-LT"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fontScale="90000"/>
          </a:bodyPr>
          <a:lstStyle/>
          <a:p>
            <a:pPr fontAlgn="auto">
              <a:spcAft>
                <a:spcPts val="0"/>
              </a:spcAft>
              <a:defRPr/>
            </a:pPr>
            <a:r>
              <a:rPr lang="en-US" dirty="0">
                <a:solidFill>
                  <a:schemeClr val="accent1">
                    <a:satMod val="150000"/>
                  </a:schemeClr>
                </a:solidFill>
              </a:rPr>
              <a:t>What can be found using equivalence partitioning?</a:t>
            </a:r>
            <a:endParaRPr lang="lt-LT" dirty="0">
              <a:solidFill>
                <a:schemeClr val="accent1">
                  <a:satMod val="150000"/>
                </a:schemeClr>
              </a:solidFill>
            </a:endParaRPr>
          </a:p>
        </p:txBody>
      </p:sp>
      <p:sp>
        <p:nvSpPr>
          <p:cNvPr id="10243" name="Turinio vietos rezervavimo ženklas 2"/>
          <p:cNvSpPr>
            <a:spLocks noGrp="1"/>
          </p:cNvSpPr>
          <p:nvPr>
            <p:ph idx="1"/>
          </p:nvPr>
        </p:nvSpPr>
        <p:spPr/>
        <p:txBody>
          <a:bodyPr/>
          <a:lstStyle/>
          <a:p>
            <a:r>
              <a:rPr lang="en-US"/>
              <a:t>Equivalence partitioning technique uncovers classes of errors.</a:t>
            </a:r>
          </a:p>
          <a:p>
            <a:endParaRPr lang="en-US"/>
          </a:p>
          <a:p>
            <a:r>
              <a:rPr lang="en-US"/>
              <a:t>Testing uncovers sets of inputs that causes errors or failures, not just individual inputs.</a:t>
            </a:r>
          </a:p>
          <a:p>
            <a:endParaRPr lang="lt-LT"/>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pPr fontAlgn="auto">
              <a:spcAft>
                <a:spcPts val="0"/>
              </a:spcAft>
              <a:defRPr/>
            </a:pPr>
            <a:r>
              <a:rPr lang="en-US" dirty="0">
                <a:solidFill>
                  <a:schemeClr val="accent1">
                    <a:satMod val="150000"/>
                  </a:schemeClr>
                </a:solidFill>
              </a:rPr>
              <a:t>What can be partitioned?</a:t>
            </a:r>
            <a:endParaRPr lang="lt-LT" dirty="0">
              <a:solidFill>
                <a:schemeClr val="accent1">
                  <a:satMod val="150000"/>
                </a:schemeClr>
              </a:solidFill>
            </a:endParaRPr>
          </a:p>
        </p:txBody>
      </p:sp>
      <p:sp>
        <p:nvSpPr>
          <p:cNvPr id="3" name="Turinio vietos rezervavimo ženklas 2"/>
          <p:cNvSpPr>
            <a:spLocks noGrp="1"/>
          </p:cNvSpPr>
          <p:nvPr>
            <p:ph idx="1"/>
          </p:nvPr>
        </p:nvSpPr>
        <p:spPr/>
        <p:txBody>
          <a:bodyPr rtlCol="0">
            <a:normAutofit fontScale="92500" lnSpcReduction="10000"/>
          </a:bodyPr>
          <a:lstStyle/>
          <a:p>
            <a:pPr marL="438912" indent="-320040" fontAlgn="auto">
              <a:spcBef>
                <a:spcPts val="0"/>
              </a:spcBef>
              <a:spcAft>
                <a:spcPts val="0"/>
              </a:spcAft>
              <a:buFont typeface="Wingdings 2"/>
              <a:buChar char=""/>
              <a:defRPr/>
            </a:pPr>
            <a:r>
              <a:rPr lang="en-US" dirty="0"/>
              <a:t>Usually it is the input data that is partitioned.</a:t>
            </a:r>
          </a:p>
          <a:p>
            <a:pPr marL="438912" indent="-320040" fontAlgn="auto">
              <a:spcBef>
                <a:spcPts val="0"/>
              </a:spcBef>
              <a:spcAft>
                <a:spcPts val="0"/>
              </a:spcAft>
              <a:buFont typeface="Wingdings 2"/>
              <a:buChar char=""/>
              <a:defRPr/>
            </a:pPr>
            <a:endParaRPr lang="en-US" dirty="0"/>
          </a:p>
          <a:p>
            <a:pPr marL="438912" indent="-320040" fontAlgn="auto">
              <a:spcBef>
                <a:spcPts val="0"/>
              </a:spcBef>
              <a:spcAft>
                <a:spcPts val="0"/>
              </a:spcAft>
              <a:buFont typeface="Wingdings 2"/>
              <a:buChar char=""/>
              <a:defRPr/>
            </a:pPr>
            <a:r>
              <a:rPr lang="en-US" dirty="0"/>
              <a:t>However, depending on the software unit to  be tested, output data can be partitioned as well.</a:t>
            </a:r>
          </a:p>
          <a:p>
            <a:pPr marL="438912" indent="-320040" fontAlgn="auto">
              <a:spcBef>
                <a:spcPts val="0"/>
              </a:spcBef>
              <a:spcAft>
                <a:spcPts val="0"/>
              </a:spcAft>
              <a:buFont typeface="Wingdings 2"/>
              <a:buChar char=""/>
              <a:defRPr/>
            </a:pPr>
            <a:endParaRPr lang="en-US" dirty="0"/>
          </a:p>
          <a:p>
            <a:pPr marL="438912" indent="-320040" fontAlgn="auto">
              <a:spcBef>
                <a:spcPts val="0"/>
              </a:spcBef>
              <a:spcAft>
                <a:spcPts val="0"/>
              </a:spcAft>
              <a:buFont typeface="Wingdings 2"/>
              <a:buChar char=""/>
              <a:defRPr/>
            </a:pPr>
            <a:r>
              <a:rPr lang="en-US" dirty="0"/>
              <a:t>Each partition shall contain a set or range of values, chosen such that all the values can reasonably be expected to be treated by the component in the same way (i.e. they may be considered ‘equivalent’).</a:t>
            </a:r>
            <a:endParaRPr lang="lt-LT"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10242" name="Picture 2"/>
          <p:cNvPicPr>
            <a:picLocks noGrp="1" noChangeAspect="1" noChangeArrowheads="1"/>
          </p:cNvPicPr>
          <p:nvPr>
            <p:ph idx="1"/>
          </p:nvPr>
        </p:nvPicPr>
        <p:blipFill>
          <a:blip r:embed="rId2"/>
          <a:srcRect/>
          <a:stretch>
            <a:fillRect/>
          </a:stretch>
        </p:blipFill>
        <p:spPr bwMode="auto">
          <a:xfrm>
            <a:off x="838200" y="533401"/>
            <a:ext cx="7467600" cy="5468144"/>
          </a:xfrm>
          <a:prstGeom prst="rect">
            <a:avLst/>
          </a:prstGeom>
          <a:noFill/>
          <a:ln w="9525">
            <a:noFill/>
            <a:miter lim="800000"/>
            <a:headEnd/>
            <a:tailEnd/>
          </a:ln>
          <a:effec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fontScale="90000"/>
          </a:bodyPr>
          <a:lstStyle/>
          <a:p>
            <a:pPr fontAlgn="auto">
              <a:spcAft>
                <a:spcPts val="0"/>
              </a:spcAft>
              <a:defRPr/>
            </a:pPr>
            <a:r>
              <a:rPr lang="en-US" dirty="0">
                <a:solidFill>
                  <a:schemeClr val="accent1">
                    <a:satMod val="150000"/>
                  </a:schemeClr>
                </a:solidFill>
              </a:rPr>
              <a:t>Recommendations on</a:t>
            </a:r>
            <a:br>
              <a:rPr lang="en-US" dirty="0">
                <a:solidFill>
                  <a:schemeClr val="accent1">
                    <a:satMod val="150000"/>
                  </a:schemeClr>
                </a:solidFill>
              </a:rPr>
            </a:br>
            <a:r>
              <a:rPr lang="en-US" dirty="0">
                <a:solidFill>
                  <a:schemeClr val="accent1">
                    <a:satMod val="150000"/>
                  </a:schemeClr>
                </a:solidFill>
              </a:rPr>
              <a:t>defining partitions</a:t>
            </a:r>
            <a:endParaRPr lang="lt-LT" dirty="0">
              <a:solidFill>
                <a:schemeClr val="accent1">
                  <a:satMod val="150000"/>
                </a:schemeClr>
              </a:solidFill>
            </a:endParaRPr>
          </a:p>
        </p:txBody>
      </p:sp>
      <p:sp>
        <p:nvSpPr>
          <p:cNvPr id="3" name="Turinio vietos rezervavimo ženklas 2"/>
          <p:cNvSpPr>
            <a:spLocks noGrp="1"/>
          </p:cNvSpPr>
          <p:nvPr>
            <p:ph idx="1"/>
          </p:nvPr>
        </p:nvSpPr>
        <p:spPr/>
        <p:txBody>
          <a:bodyPr rtlCol="0">
            <a:normAutofit fontScale="77500" lnSpcReduction="20000"/>
          </a:bodyPr>
          <a:lstStyle/>
          <a:p>
            <a:pPr marL="118872" indent="0" fontAlgn="auto">
              <a:spcBef>
                <a:spcPts val="0"/>
              </a:spcBef>
              <a:spcAft>
                <a:spcPts val="0"/>
              </a:spcAft>
              <a:buFont typeface="Wingdings 2"/>
              <a:buNone/>
              <a:defRPr/>
            </a:pPr>
            <a:r>
              <a:rPr lang="en-US" dirty="0"/>
              <a:t>A number of items must be considered:</a:t>
            </a:r>
          </a:p>
          <a:p>
            <a:pPr marL="438912" indent="-320040" fontAlgn="auto">
              <a:spcBef>
                <a:spcPts val="0"/>
              </a:spcBef>
              <a:spcAft>
                <a:spcPts val="0"/>
              </a:spcAft>
              <a:buFont typeface="Wingdings 2"/>
              <a:buChar char=""/>
              <a:defRPr/>
            </a:pPr>
            <a:endParaRPr lang="en-US" dirty="0"/>
          </a:p>
          <a:p>
            <a:pPr marL="438912" indent="-320040" fontAlgn="auto">
              <a:spcBef>
                <a:spcPts val="0"/>
              </a:spcBef>
              <a:spcAft>
                <a:spcPts val="0"/>
              </a:spcAft>
              <a:buFont typeface="Wingdings 2"/>
              <a:buChar char=""/>
              <a:defRPr/>
            </a:pPr>
            <a:r>
              <a:rPr lang="en-US" dirty="0"/>
              <a:t>All valid input data for a given condition are likely to go through the same process.</a:t>
            </a:r>
          </a:p>
          <a:p>
            <a:pPr marL="438912" indent="-320040" fontAlgn="auto">
              <a:spcBef>
                <a:spcPts val="0"/>
              </a:spcBef>
              <a:spcAft>
                <a:spcPts val="0"/>
              </a:spcAft>
              <a:buFont typeface="Wingdings 2"/>
              <a:buChar char=""/>
              <a:defRPr/>
            </a:pPr>
            <a:endParaRPr lang="en-US" dirty="0"/>
          </a:p>
          <a:p>
            <a:pPr marL="438912" indent="-320040" fontAlgn="auto">
              <a:spcBef>
                <a:spcPts val="0"/>
              </a:spcBef>
              <a:spcAft>
                <a:spcPts val="0"/>
              </a:spcAft>
              <a:buFont typeface="Wingdings 2"/>
              <a:buChar char=""/>
              <a:defRPr/>
            </a:pPr>
            <a:r>
              <a:rPr lang="en-US" dirty="0"/>
              <a:t>Invalid data can go through various processes and need to be evaluated more carefully.  For example:</a:t>
            </a:r>
          </a:p>
          <a:p>
            <a:pPr marL="731520" lvl="1" indent="-274320" fontAlgn="auto">
              <a:spcAft>
                <a:spcPts val="0"/>
              </a:spcAft>
              <a:buFont typeface="Wingdings"/>
              <a:buChar char=""/>
              <a:defRPr/>
            </a:pPr>
            <a:r>
              <a:rPr lang="en-US" dirty="0"/>
              <a:t>a blank entry may be treated differently than an incorrect entry,</a:t>
            </a:r>
          </a:p>
          <a:p>
            <a:pPr marL="731520" lvl="1" indent="-274320" fontAlgn="auto">
              <a:spcAft>
                <a:spcPts val="0"/>
              </a:spcAft>
              <a:buFont typeface="Wingdings"/>
              <a:buChar char=""/>
              <a:defRPr/>
            </a:pPr>
            <a:r>
              <a:rPr lang="en-US" dirty="0"/>
              <a:t>a value that is less than a range of values may be treated differently than a value that is greater,</a:t>
            </a:r>
          </a:p>
          <a:p>
            <a:pPr marL="731520" lvl="1" indent="-274320" fontAlgn="auto">
              <a:spcAft>
                <a:spcPts val="0"/>
              </a:spcAft>
              <a:buFont typeface="Wingdings"/>
              <a:buChar char=""/>
              <a:defRPr/>
            </a:pPr>
            <a:r>
              <a:rPr lang="en-US" dirty="0"/>
              <a:t>if there is more than one error condition within a particular function, one error may override the other, which means the subordinate error does not get tested unless the other value is valid.</a:t>
            </a:r>
            <a:endParaRPr lang="lt-LT"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fontAlgn="auto">
              <a:spcAft>
                <a:spcPts val="0"/>
              </a:spcAft>
              <a:defRPr/>
            </a:pPr>
            <a:r>
              <a:rPr lang="en-US" dirty="0">
                <a:solidFill>
                  <a:schemeClr val="accent1">
                    <a:satMod val="150000"/>
                  </a:schemeClr>
                </a:solidFill>
              </a:rPr>
              <a:t>Equivalence partitioning</a:t>
            </a:r>
            <a:endParaRPr lang="lt-LT" dirty="0">
              <a:solidFill>
                <a:schemeClr val="accent1">
                  <a:satMod val="150000"/>
                </a:schemeClr>
              </a:solidFill>
            </a:endParaRPr>
          </a:p>
        </p:txBody>
      </p:sp>
      <p:sp>
        <p:nvSpPr>
          <p:cNvPr id="10243" name="Content Placeholder 2"/>
          <p:cNvSpPr>
            <a:spLocks noGrp="1"/>
          </p:cNvSpPr>
          <p:nvPr>
            <p:ph idx="1"/>
          </p:nvPr>
        </p:nvSpPr>
        <p:spPr/>
        <p:txBody>
          <a:bodyPr rtlCol="0">
            <a:normAutofit fontScale="92500" lnSpcReduction="20000"/>
          </a:bodyPr>
          <a:lstStyle/>
          <a:p>
            <a:pPr marL="438912" indent="-320040" fontAlgn="auto">
              <a:spcBef>
                <a:spcPts val="0"/>
              </a:spcBef>
              <a:spcAft>
                <a:spcPts val="0"/>
              </a:spcAft>
              <a:buFont typeface="Wingdings 2"/>
              <a:buChar char=""/>
              <a:defRPr/>
            </a:pPr>
            <a:r>
              <a:rPr lang="en-US" dirty="0"/>
              <a:t>Equivalence partitioning is a software testing technique that divides the input and/or output data of a software unit into partitions of data from which test cases can be derived.</a:t>
            </a:r>
          </a:p>
          <a:p>
            <a:pPr marL="438912" indent="-320040" fontAlgn="auto">
              <a:spcBef>
                <a:spcPts val="0"/>
              </a:spcBef>
              <a:spcAft>
                <a:spcPts val="0"/>
              </a:spcAft>
              <a:buFont typeface="Wingdings 2"/>
              <a:buChar char=""/>
              <a:defRPr/>
            </a:pPr>
            <a:endParaRPr lang="en-US" dirty="0"/>
          </a:p>
          <a:p>
            <a:pPr marL="438912" indent="-320040" fontAlgn="auto">
              <a:spcBef>
                <a:spcPts val="0"/>
              </a:spcBef>
              <a:spcAft>
                <a:spcPts val="0"/>
              </a:spcAft>
              <a:buFont typeface="Wingdings 2"/>
              <a:buChar char=""/>
              <a:defRPr/>
            </a:pPr>
            <a:r>
              <a:rPr lang="en-US" dirty="0"/>
              <a:t>The equivalence partitions are usually derived from the requirements specification for input attributes that influence the processing of the test object.</a:t>
            </a:r>
          </a:p>
          <a:p>
            <a:pPr marL="438912" indent="-320040" fontAlgn="auto">
              <a:spcBef>
                <a:spcPts val="0"/>
              </a:spcBef>
              <a:spcAft>
                <a:spcPts val="0"/>
              </a:spcAft>
              <a:buFont typeface="Wingdings 2"/>
              <a:buChar char=""/>
              <a:defRPr/>
            </a:pPr>
            <a:endParaRPr lang="lt-LT" dirty="0"/>
          </a:p>
          <a:p>
            <a:pPr marL="438912" indent="-320040" fontAlgn="auto">
              <a:spcBef>
                <a:spcPts val="0"/>
              </a:spcBef>
              <a:spcAft>
                <a:spcPts val="0"/>
              </a:spcAft>
              <a:buFont typeface="Wingdings 2"/>
              <a:buChar char=""/>
              <a:defRPr/>
            </a:pPr>
            <a:r>
              <a:rPr lang="en-US" dirty="0"/>
              <a:t>Test cases are designed to cover each partition at least once.</a:t>
            </a:r>
            <a:endParaRPr lang="lt-LT" dirty="0"/>
          </a:p>
          <a:p>
            <a:pPr marL="438912" indent="-320040" fontAlgn="auto">
              <a:spcBef>
                <a:spcPts val="0"/>
              </a:spcBef>
              <a:spcAft>
                <a:spcPts val="0"/>
              </a:spcAft>
              <a:buFont typeface="Wingdings 2"/>
              <a:buChar char=""/>
              <a:defRPr/>
            </a:pPr>
            <a:endParaRPr lang="en-US" dirty="0"/>
          </a:p>
          <a:p>
            <a:pPr marL="438912" indent="-320040" fontAlgn="auto">
              <a:spcBef>
                <a:spcPts val="0"/>
              </a:spcBef>
              <a:spcAft>
                <a:spcPts val="0"/>
              </a:spcAft>
              <a:buFont typeface="Wingdings 2"/>
              <a:buChar char=""/>
              <a:defRPr/>
            </a:pPr>
            <a:endParaRPr lang="lt-LT"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endParaRPr lang="en-US" dirty="0"/>
          </a:p>
        </p:txBody>
      </p:sp>
      <p:pic>
        <p:nvPicPr>
          <p:cNvPr id="2050" name="Picture 2"/>
          <p:cNvPicPr>
            <a:picLocks noChangeAspect="1" noChangeArrowheads="1"/>
          </p:cNvPicPr>
          <p:nvPr/>
        </p:nvPicPr>
        <p:blipFill>
          <a:blip r:embed="rId2"/>
          <a:srcRect/>
          <a:stretch>
            <a:fillRect/>
          </a:stretch>
        </p:blipFill>
        <p:spPr bwMode="auto">
          <a:xfrm>
            <a:off x="762000" y="1600200"/>
            <a:ext cx="7162800" cy="1905000"/>
          </a:xfrm>
          <a:prstGeom prst="rect">
            <a:avLst/>
          </a:prstGeom>
          <a:noFill/>
          <a:ln w="9525">
            <a:noFill/>
            <a:miter lim="800000"/>
            <a:headEnd/>
            <a:tailEnd/>
          </a:ln>
          <a:effec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fontScale="90000"/>
          </a:bodyPr>
          <a:lstStyle/>
          <a:p>
            <a:pPr fontAlgn="auto">
              <a:spcAft>
                <a:spcPts val="0"/>
              </a:spcAft>
              <a:defRPr/>
            </a:pPr>
            <a:r>
              <a:rPr lang="en-US" dirty="0">
                <a:solidFill>
                  <a:schemeClr val="accent1">
                    <a:satMod val="150000"/>
                  </a:schemeClr>
                </a:solidFill>
              </a:rPr>
              <a:t>What can be found using equivalence partitioning?</a:t>
            </a:r>
            <a:endParaRPr lang="lt-LT" dirty="0">
              <a:solidFill>
                <a:schemeClr val="accent1">
                  <a:satMod val="150000"/>
                </a:schemeClr>
              </a:solidFill>
            </a:endParaRPr>
          </a:p>
        </p:txBody>
      </p:sp>
      <p:sp>
        <p:nvSpPr>
          <p:cNvPr id="10243" name="Turinio vietos rezervavimo ženklas 2"/>
          <p:cNvSpPr>
            <a:spLocks noGrp="1"/>
          </p:cNvSpPr>
          <p:nvPr>
            <p:ph idx="1"/>
          </p:nvPr>
        </p:nvSpPr>
        <p:spPr/>
        <p:txBody>
          <a:bodyPr/>
          <a:lstStyle/>
          <a:p>
            <a:r>
              <a:rPr lang="en-US"/>
              <a:t>Equivalence partitioning technique uncovers classes of errors.</a:t>
            </a:r>
          </a:p>
          <a:p>
            <a:endParaRPr lang="en-US"/>
          </a:p>
          <a:p>
            <a:r>
              <a:rPr lang="en-US"/>
              <a:t>Testing uncovers sets of inputs that causes errors or failures, not just individual inputs.</a:t>
            </a:r>
          </a:p>
          <a:p>
            <a:endParaRPr lang="lt-LT"/>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pPr fontAlgn="auto">
              <a:spcAft>
                <a:spcPts val="0"/>
              </a:spcAft>
              <a:defRPr/>
            </a:pPr>
            <a:r>
              <a:rPr lang="en-US" dirty="0">
                <a:solidFill>
                  <a:schemeClr val="accent1">
                    <a:satMod val="150000"/>
                  </a:schemeClr>
                </a:solidFill>
              </a:rPr>
              <a:t>What can be partitioned?</a:t>
            </a:r>
            <a:endParaRPr lang="lt-LT" dirty="0">
              <a:solidFill>
                <a:schemeClr val="accent1">
                  <a:satMod val="150000"/>
                </a:schemeClr>
              </a:solidFill>
            </a:endParaRPr>
          </a:p>
        </p:txBody>
      </p:sp>
      <p:sp>
        <p:nvSpPr>
          <p:cNvPr id="3" name="Turinio vietos rezervavimo ženklas 2"/>
          <p:cNvSpPr>
            <a:spLocks noGrp="1"/>
          </p:cNvSpPr>
          <p:nvPr>
            <p:ph idx="1"/>
          </p:nvPr>
        </p:nvSpPr>
        <p:spPr/>
        <p:txBody>
          <a:bodyPr rtlCol="0">
            <a:normAutofit fontScale="92500" lnSpcReduction="10000"/>
          </a:bodyPr>
          <a:lstStyle/>
          <a:p>
            <a:pPr marL="438912" indent="-320040" fontAlgn="auto">
              <a:spcBef>
                <a:spcPts val="0"/>
              </a:spcBef>
              <a:spcAft>
                <a:spcPts val="0"/>
              </a:spcAft>
              <a:buFont typeface="Wingdings 2"/>
              <a:buChar char=""/>
              <a:defRPr/>
            </a:pPr>
            <a:r>
              <a:rPr lang="en-US" dirty="0"/>
              <a:t>Usually it is the input data that is partitioned.</a:t>
            </a:r>
          </a:p>
          <a:p>
            <a:pPr marL="438912" indent="-320040" fontAlgn="auto">
              <a:spcBef>
                <a:spcPts val="0"/>
              </a:spcBef>
              <a:spcAft>
                <a:spcPts val="0"/>
              </a:spcAft>
              <a:buFont typeface="Wingdings 2"/>
              <a:buChar char=""/>
              <a:defRPr/>
            </a:pPr>
            <a:endParaRPr lang="en-US" dirty="0"/>
          </a:p>
          <a:p>
            <a:pPr marL="438912" indent="-320040" fontAlgn="auto">
              <a:spcBef>
                <a:spcPts val="0"/>
              </a:spcBef>
              <a:spcAft>
                <a:spcPts val="0"/>
              </a:spcAft>
              <a:buFont typeface="Wingdings 2"/>
              <a:buChar char=""/>
              <a:defRPr/>
            </a:pPr>
            <a:r>
              <a:rPr lang="en-US" dirty="0"/>
              <a:t>However, depending on the software unit to  be tested, output data can be partitioned as well.</a:t>
            </a:r>
          </a:p>
          <a:p>
            <a:pPr marL="438912" indent="-320040" fontAlgn="auto">
              <a:spcBef>
                <a:spcPts val="0"/>
              </a:spcBef>
              <a:spcAft>
                <a:spcPts val="0"/>
              </a:spcAft>
              <a:buFont typeface="Wingdings 2"/>
              <a:buChar char=""/>
              <a:defRPr/>
            </a:pPr>
            <a:endParaRPr lang="en-US" dirty="0"/>
          </a:p>
          <a:p>
            <a:pPr marL="438912" indent="-320040" fontAlgn="auto">
              <a:spcBef>
                <a:spcPts val="0"/>
              </a:spcBef>
              <a:spcAft>
                <a:spcPts val="0"/>
              </a:spcAft>
              <a:buFont typeface="Wingdings 2"/>
              <a:buChar char=""/>
              <a:defRPr/>
            </a:pPr>
            <a:r>
              <a:rPr lang="en-US" dirty="0"/>
              <a:t>Each partition shall contain a set or range of values, chosen such that all the values can reasonably be expected to be treated by the component in the same way (i.e. they may be considered ‘equivalent’).</a:t>
            </a:r>
            <a:endParaRPr lang="lt-LT"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normAutofit/>
          </a:bodyPr>
          <a:lstStyle/>
          <a:p>
            <a:pPr fontAlgn="auto">
              <a:spcAft>
                <a:spcPts val="0"/>
              </a:spcAft>
              <a:defRPr/>
            </a:pPr>
            <a:r>
              <a:rPr lang="en-US" dirty="0">
                <a:solidFill>
                  <a:schemeClr val="accent1">
                    <a:satMod val="150000"/>
                  </a:schemeClr>
                </a:solidFill>
              </a:rPr>
              <a:t>Equivalence partitioning example</a:t>
            </a:r>
            <a:endParaRPr lang="lt-LT" dirty="0">
              <a:solidFill>
                <a:schemeClr val="accent1">
                  <a:satMod val="150000"/>
                </a:schemeClr>
              </a:solidFill>
            </a:endParaRPr>
          </a:p>
        </p:txBody>
      </p:sp>
      <p:sp>
        <p:nvSpPr>
          <p:cNvPr id="13315" name="Content Placeholder 2"/>
          <p:cNvSpPr>
            <a:spLocks noGrp="1"/>
          </p:cNvSpPr>
          <p:nvPr>
            <p:ph idx="1"/>
          </p:nvPr>
        </p:nvSpPr>
        <p:spPr/>
        <p:txBody>
          <a:bodyPr/>
          <a:lstStyle/>
          <a:p>
            <a:r>
              <a:rPr lang="en-US"/>
              <a:t>Example of a function which takes a parameter “month”.</a:t>
            </a:r>
          </a:p>
          <a:p>
            <a:r>
              <a:rPr lang="en-US"/>
              <a:t>The valid range for the month is 1 to 12, representing January to December. This valid range is called a partition.</a:t>
            </a:r>
          </a:p>
          <a:p>
            <a:r>
              <a:rPr lang="en-US"/>
              <a:t>In this example there are two further partitions of invalid ranges.</a:t>
            </a:r>
            <a:endParaRPr lang="lt-LT"/>
          </a:p>
        </p:txBody>
      </p:sp>
      <p:grpSp>
        <p:nvGrpSpPr>
          <p:cNvPr id="2" name="Group 6"/>
          <p:cNvGrpSpPr>
            <a:grpSpLocks/>
          </p:cNvGrpSpPr>
          <p:nvPr/>
        </p:nvGrpSpPr>
        <p:grpSpPr bwMode="auto">
          <a:xfrm>
            <a:off x="1044575" y="5589588"/>
            <a:ext cx="7054850" cy="431800"/>
            <a:chOff x="1000100" y="5000636"/>
            <a:chExt cx="7054908" cy="432000"/>
          </a:xfrm>
        </p:grpSpPr>
        <p:sp>
          <p:nvSpPr>
            <p:cNvPr id="4" name="Rectangle 3"/>
            <p:cNvSpPr/>
            <p:nvPr/>
          </p:nvSpPr>
          <p:spPr>
            <a:xfrm>
              <a:off x="1000100" y="5000636"/>
              <a:ext cx="2339994" cy="432000"/>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x &lt; 1</a:t>
              </a:r>
            </a:p>
          </p:txBody>
        </p:sp>
        <p:sp>
          <p:nvSpPr>
            <p:cNvPr id="5" name="Rectangle 4"/>
            <p:cNvSpPr/>
            <p:nvPr/>
          </p:nvSpPr>
          <p:spPr>
            <a:xfrm>
              <a:off x="3357557" y="5000636"/>
              <a:ext cx="2339994" cy="432000"/>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1 ≤ x ≤ 12 </a:t>
              </a:r>
            </a:p>
          </p:txBody>
        </p:sp>
        <p:sp>
          <p:nvSpPr>
            <p:cNvPr id="6" name="Rectangle 5"/>
            <p:cNvSpPr/>
            <p:nvPr/>
          </p:nvSpPr>
          <p:spPr>
            <a:xfrm>
              <a:off x="5715014" y="5000636"/>
              <a:ext cx="2339994" cy="432000"/>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12 &lt; x</a:t>
              </a: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normAutofit/>
          </a:bodyPr>
          <a:lstStyle/>
          <a:p>
            <a:pPr fontAlgn="auto">
              <a:spcAft>
                <a:spcPts val="0"/>
              </a:spcAft>
              <a:defRPr/>
            </a:pPr>
            <a:r>
              <a:rPr lang="en-US" dirty="0">
                <a:solidFill>
                  <a:schemeClr val="accent1">
                    <a:satMod val="150000"/>
                  </a:schemeClr>
                </a:solidFill>
              </a:rPr>
              <a:t>Equivalence partitioning example</a:t>
            </a:r>
            <a:endParaRPr lang="lt-LT" dirty="0">
              <a:solidFill>
                <a:schemeClr val="accent1">
                  <a:satMod val="150000"/>
                </a:schemeClr>
              </a:solidFill>
            </a:endParaRPr>
          </a:p>
        </p:txBody>
      </p:sp>
      <p:sp>
        <p:nvSpPr>
          <p:cNvPr id="14339" name="Content Placeholder 2"/>
          <p:cNvSpPr>
            <a:spLocks noGrp="1"/>
          </p:cNvSpPr>
          <p:nvPr>
            <p:ph idx="1"/>
          </p:nvPr>
        </p:nvSpPr>
        <p:spPr/>
        <p:txBody>
          <a:bodyPr/>
          <a:lstStyle/>
          <a:p>
            <a:r>
              <a:rPr lang="en-US"/>
              <a:t>Test cases are chosen so that each partition would be tested</a:t>
            </a:r>
            <a:r>
              <a:rPr lang="lt-LT"/>
              <a:t>.</a:t>
            </a:r>
          </a:p>
          <a:p>
            <a:endParaRPr lang="lt-LT"/>
          </a:p>
        </p:txBody>
      </p:sp>
      <p:grpSp>
        <p:nvGrpSpPr>
          <p:cNvPr id="2" name="Group 21"/>
          <p:cNvGrpSpPr>
            <a:grpSpLocks/>
          </p:cNvGrpSpPr>
          <p:nvPr/>
        </p:nvGrpSpPr>
        <p:grpSpPr bwMode="auto">
          <a:xfrm>
            <a:off x="1044575" y="3857625"/>
            <a:ext cx="7054850" cy="1574800"/>
            <a:chOff x="1044546" y="3857628"/>
            <a:chExt cx="7054908" cy="1575008"/>
          </a:xfrm>
        </p:grpSpPr>
        <p:grpSp>
          <p:nvGrpSpPr>
            <p:cNvPr id="3" name="Group 3"/>
            <p:cNvGrpSpPr>
              <a:grpSpLocks/>
            </p:cNvGrpSpPr>
            <p:nvPr/>
          </p:nvGrpSpPr>
          <p:grpSpPr bwMode="auto">
            <a:xfrm>
              <a:off x="1044546" y="5000636"/>
              <a:ext cx="7054908" cy="432000"/>
              <a:chOff x="1000100" y="5000636"/>
              <a:chExt cx="7054908" cy="432000"/>
            </a:xfrm>
          </p:grpSpPr>
          <p:sp>
            <p:nvSpPr>
              <p:cNvPr id="5" name="Rectangle 4"/>
              <p:cNvSpPr/>
              <p:nvPr/>
            </p:nvSpPr>
            <p:spPr>
              <a:xfrm>
                <a:off x="1000100" y="5000779"/>
                <a:ext cx="2339994" cy="431857"/>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x &lt; 1</a:t>
                </a:r>
              </a:p>
            </p:txBody>
          </p:sp>
          <p:sp>
            <p:nvSpPr>
              <p:cNvPr id="6" name="Rectangle 5"/>
              <p:cNvSpPr/>
              <p:nvPr/>
            </p:nvSpPr>
            <p:spPr>
              <a:xfrm>
                <a:off x="3357557" y="5000779"/>
                <a:ext cx="2339994" cy="431857"/>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1 ≤ x ≤ 12 </a:t>
                </a:r>
              </a:p>
            </p:txBody>
          </p:sp>
          <p:sp>
            <p:nvSpPr>
              <p:cNvPr id="7" name="Rectangle 6"/>
              <p:cNvSpPr/>
              <p:nvPr/>
            </p:nvSpPr>
            <p:spPr>
              <a:xfrm>
                <a:off x="5715014" y="5000779"/>
                <a:ext cx="2339994" cy="431857"/>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12 &lt; x</a:t>
                </a:r>
              </a:p>
            </p:txBody>
          </p:sp>
        </p:grpSp>
        <p:cxnSp>
          <p:nvCxnSpPr>
            <p:cNvPr id="13" name="Straight Arrow Connector 12"/>
            <p:cNvCxnSpPr/>
            <p:nvPr/>
          </p:nvCxnSpPr>
          <p:spPr>
            <a:xfrm rot="16200000" flipH="1">
              <a:off x="1855721" y="4645132"/>
              <a:ext cx="719233" cy="158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rot="16200000" flipH="1">
              <a:off x="4213178" y="4645132"/>
              <a:ext cx="719233" cy="15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rot="16200000" flipH="1">
              <a:off x="6570635" y="4645132"/>
              <a:ext cx="719233" cy="158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1857353" y="3857628"/>
              <a:ext cx="720731" cy="431857"/>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-2</a:t>
              </a:r>
            </a:p>
          </p:txBody>
        </p:sp>
        <p:sp>
          <p:nvSpPr>
            <p:cNvPr id="20" name="Rectangle 19"/>
            <p:cNvSpPr/>
            <p:nvPr/>
          </p:nvSpPr>
          <p:spPr>
            <a:xfrm>
              <a:off x="4214810" y="3857628"/>
              <a:ext cx="720731" cy="431857"/>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5</a:t>
              </a:r>
            </a:p>
          </p:txBody>
        </p:sp>
        <p:sp>
          <p:nvSpPr>
            <p:cNvPr id="21" name="Rectangle 20"/>
            <p:cNvSpPr/>
            <p:nvPr/>
          </p:nvSpPr>
          <p:spPr>
            <a:xfrm>
              <a:off x="6572266" y="3857628"/>
              <a:ext cx="720731" cy="431857"/>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17</a:t>
              </a: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pPr fontAlgn="auto">
              <a:spcAft>
                <a:spcPts val="0"/>
              </a:spcAft>
              <a:defRPr/>
            </a:pPr>
            <a:r>
              <a:rPr lang="en-US" dirty="0">
                <a:solidFill>
                  <a:schemeClr val="accent1">
                    <a:satMod val="150000"/>
                  </a:schemeClr>
                </a:solidFill>
              </a:rPr>
              <a:t>So, is it black box?</a:t>
            </a:r>
            <a:endParaRPr lang="lt-LT" dirty="0">
              <a:solidFill>
                <a:schemeClr val="accent1">
                  <a:satMod val="150000"/>
                </a:schemeClr>
              </a:solidFill>
            </a:endParaRPr>
          </a:p>
        </p:txBody>
      </p:sp>
      <p:sp>
        <p:nvSpPr>
          <p:cNvPr id="15363" name="Turinio vietos rezervavimo ženklas 2"/>
          <p:cNvSpPr>
            <a:spLocks noGrp="1"/>
          </p:cNvSpPr>
          <p:nvPr>
            <p:ph idx="1"/>
          </p:nvPr>
        </p:nvSpPr>
        <p:spPr/>
        <p:txBody>
          <a:bodyPr/>
          <a:lstStyle/>
          <a:p>
            <a:r>
              <a:rPr lang="en-US"/>
              <a:t>The tendency is to relate equivalence partitioning to so called </a:t>
            </a:r>
            <a:r>
              <a:rPr lang="en-US" b="1" i="1"/>
              <a:t>black box</a:t>
            </a:r>
            <a:r>
              <a:rPr lang="en-US"/>
              <a:t> testing.</a:t>
            </a:r>
          </a:p>
          <a:p>
            <a:endParaRPr lang="en-US"/>
          </a:p>
          <a:p>
            <a:r>
              <a:rPr lang="en-US"/>
              <a:t>However </a:t>
            </a:r>
            <a:r>
              <a:rPr lang="en-US" b="1" i="1"/>
              <a:t>grey box </a:t>
            </a:r>
            <a:r>
              <a:rPr lang="en-US"/>
              <a:t>technique might be applied as well.</a:t>
            </a:r>
            <a:endParaRPr lang="lt-LT"/>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fontScale="90000"/>
          </a:bodyPr>
          <a:lstStyle/>
          <a:p>
            <a:pPr fontAlgn="auto">
              <a:spcAft>
                <a:spcPts val="0"/>
              </a:spcAft>
              <a:defRPr/>
            </a:pPr>
            <a:r>
              <a:rPr lang="en-US" dirty="0">
                <a:solidFill>
                  <a:schemeClr val="accent1">
                    <a:satMod val="150000"/>
                  </a:schemeClr>
                </a:solidFill>
              </a:rPr>
              <a:t>Equivalence partitioning using</a:t>
            </a:r>
            <a:br>
              <a:rPr lang="en-US" dirty="0">
                <a:solidFill>
                  <a:schemeClr val="accent1">
                    <a:satMod val="150000"/>
                  </a:schemeClr>
                </a:solidFill>
              </a:rPr>
            </a:br>
            <a:r>
              <a:rPr lang="en-US" dirty="0">
                <a:solidFill>
                  <a:schemeClr val="accent1">
                    <a:satMod val="150000"/>
                  </a:schemeClr>
                </a:solidFill>
              </a:rPr>
              <a:t>grey-box technique</a:t>
            </a:r>
            <a:endParaRPr lang="lt-LT" dirty="0">
              <a:solidFill>
                <a:schemeClr val="accent1">
                  <a:satMod val="150000"/>
                </a:schemeClr>
              </a:solidFill>
            </a:endParaRPr>
          </a:p>
        </p:txBody>
      </p:sp>
      <p:sp>
        <p:nvSpPr>
          <p:cNvPr id="16387" name="Content Placeholder 2"/>
          <p:cNvSpPr>
            <a:spLocks noGrp="1"/>
          </p:cNvSpPr>
          <p:nvPr>
            <p:ph idx="1"/>
          </p:nvPr>
        </p:nvSpPr>
        <p:spPr/>
        <p:txBody>
          <a:bodyPr/>
          <a:lstStyle/>
          <a:p>
            <a:r>
              <a:rPr lang="en-US" sz="3000"/>
              <a:t>Depending upon the input the software internally will run through </a:t>
            </a:r>
            <a:r>
              <a:rPr lang="en-US" sz="3000" b="1" i="1"/>
              <a:t>different paths </a:t>
            </a:r>
            <a:r>
              <a:rPr lang="en-US" sz="3000"/>
              <a:t>to perform slightly different actions according to the part of the year.</a:t>
            </a:r>
          </a:p>
          <a:p>
            <a:r>
              <a:rPr lang="en-US" sz="3000"/>
              <a:t>Therefore middle partition is divided into two subpartitions.</a:t>
            </a:r>
            <a:endParaRPr lang="lt-LT" sz="3000"/>
          </a:p>
        </p:txBody>
      </p:sp>
      <p:grpSp>
        <p:nvGrpSpPr>
          <p:cNvPr id="3" name="Group 21"/>
          <p:cNvGrpSpPr>
            <a:grpSpLocks/>
          </p:cNvGrpSpPr>
          <p:nvPr/>
        </p:nvGrpSpPr>
        <p:grpSpPr bwMode="auto">
          <a:xfrm>
            <a:off x="989013" y="4826000"/>
            <a:ext cx="7165975" cy="1590675"/>
            <a:chOff x="1030239" y="3840171"/>
            <a:chExt cx="7167411" cy="1590888"/>
          </a:xfrm>
        </p:grpSpPr>
        <p:sp>
          <p:nvSpPr>
            <p:cNvPr id="6" name="Rectangle 4"/>
            <p:cNvSpPr/>
            <p:nvPr/>
          </p:nvSpPr>
          <p:spPr>
            <a:xfrm>
              <a:off x="1030239" y="4999201"/>
              <a:ext cx="1800586" cy="431858"/>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x &lt; 1</a:t>
              </a:r>
            </a:p>
          </p:txBody>
        </p:sp>
        <p:sp>
          <p:nvSpPr>
            <p:cNvPr id="7" name="Rectangle 5"/>
            <p:cNvSpPr/>
            <p:nvPr/>
          </p:nvSpPr>
          <p:spPr>
            <a:xfrm>
              <a:off x="2819710" y="4999201"/>
              <a:ext cx="1798998" cy="431858"/>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1 ≤ x ≤ 6 </a:t>
              </a:r>
            </a:p>
          </p:txBody>
        </p:sp>
        <p:sp>
          <p:nvSpPr>
            <p:cNvPr id="8" name="Rectangle 6"/>
            <p:cNvSpPr/>
            <p:nvPr/>
          </p:nvSpPr>
          <p:spPr>
            <a:xfrm>
              <a:off x="4609181" y="4999201"/>
              <a:ext cx="1798997" cy="431858"/>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7 ≤ x ≤ 12</a:t>
              </a:r>
            </a:p>
          </p:txBody>
        </p:sp>
        <p:cxnSp>
          <p:nvCxnSpPr>
            <p:cNvPr id="9" name="Straight Arrow Connector 12"/>
            <p:cNvCxnSpPr/>
            <p:nvPr/>
          </p:nvCxnSpPr>
          <p:spPr>
            <a:xfrm rot="16200000" flipH="1">
              <a:off x="1570121" y="4645142"/>
              <a:ext cx="719233" cy="158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14"/>
            <p:cNvCxnSpPr/>
            <p:nvPr/>
          </p:nvCxnSpPr>
          <p:spPr>
            <a:xfrm rot="16200000" flipH="1">
              <a:off x="3359592" y="4627676"/>
              <a:ext cx="719234" cy="15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6"/>
            <p:cNvCxnSpPr/>
            <p:nvPr/>
          </p:nvCxnSpPr>
          <p:spPr>
            <a:xfrm rot="16200000" flipH="1">
              <a:off x="6938534" y="4645142"/>
              <a:ext cx="719233" cy="15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2" name="Rectangle 18"/>
            <p:cNvSpPr/>
            <p:nvPr/>
          </p:nvSpPr>
          <p:spPr>
            <a:xfrm>
              <a:off x="1570097" y="3857636"/>
              <a:ext cx="720869" cy="431858"/>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-2</a:t>
              </a:r>
            </a:p>
          </p:txBody>
        </p:sp>
        <p:sp>
          <p:nvSpPr>
            <p:cNvPr id="13" name="Rectangle 19"/>
            <p:cNvSpPr/>
            <p:nvPr/>
          </p:nvSpPr>
          <p:spPr>
            <a:xfrm>
              <a:off x="3359568" y="3840171"/>
              <a:ext cx="719282" cy="431858"/>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5</a:t>
              </a:r>
            </a:p>
          </p:txBody>
        </p:sp>
        <p:sp>
          <p:nvSpPr>
            <p:cNvPr id="14" name="Rectangle 20"/>
            <p:cNvSpPr/>
            <p:nvPr/>
          </p:nvSpPr>
          <p:spPr>
            <a:xfrm>
              <a:off x="6936922" y="3857636"/>
              <a:ext cx="720869" cy="431858"/>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17</a:t>
              </a:r>
            </a:p>
          </p:txBody>
        </p:sp>
        <p:sp>
          <p:nvSpPr>
            <p:cNvPr id="15" name="Rectangle 13"/>
            <p:cNvSpPr/>
            <p:nvPr/>
          </p:nvSpPr>
          <p:spPr>
            <a:xfrm>
              <a:off x="6397064" y="4999201"/>
              <a:ext cx="1800586" cy="431858"/>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12 &lt; x</a:t>
              </a:r>
            </a:p>
          </p:txBody>
        </p:sp>
        <p:cxnSp>
          <p:nvCxnSpPr>
            <p:cNvPr id="16" name="Straight Arrow Connector 15"/>
            <p:cNvCxnSpPr/>
            <p:nvPr/>
          </p:nvCxnSpPr>
          <p:spPr>
            <a:xfrm rot="16200000" flipH="1">
              <a:off x="5149063" y="4664194"/>
              <a:ext cx="719233" cy="158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Rectangle 17"/>
            <p:cNvSpPr/>
            <p:nvPr/>
          </p:nvSpPr>
          <p:spPr>
            <a:xfrm>
              <a:off x="5149039" y="3876689"/>
              <a:ext cx="719281" cy="431858"/>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3200" dirty="0"/>
                <a:t>8</a:t>
              </a: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fontAlgn="auto">
              <a:spcAft>
                <a:spcPts val="0"/>
              </a:spcAft>
              <a:defRPr/>
            </a:pPr>
            <a:r>
              <a:rPr lang="en-US" dirty="0">
                <a:solidFill>
                  <a:schemeClr val="accent1">
                    <a:satMod val="150000"/>
                  </a:schemeClr>
                </a:solidFill>
              </a:rPr>
              <a:t>Boundary value analysis</a:t>
            </a:r>
            <a:endParaRPr lang="lt-LT" dirty="0">
              <a:solidFill>
                <a:schemeClr val="accent1">
                  <a:satMod val="150000"/>
                </a:schemeClr>
              </a:solidFill>
            </a:endParaRPr>
          </a:p>
        </p:txBody>
      </p:sp>
      <p:sp>
        <p:nvSpPr>
          <p:cNvPr id="17411" name="Content Placeholder 2"/>
          <p:cNvSpPr>
            <a:spLocks noGrp="1"/>
          </p:cNvSpPr>
          <p:nvPr>
            <p:ph idx="1"/>
          </p:nvPr>
        </p:nvSpPr>
        <p:spPr/>
        <p:txBody>
          <a:bodyPr/>
          <a:lstStyle/>
          <a:p>
            <a:r>
              <a:rPr lang="en-US"/>
              <a:t>Equivalence partitioning is not a stand alone method to determine test cases. It is usually supplemented by </a:t>
            </a:r>
            <a:r>
              <a:rPr lang="en-US" b="1" i="1"/>
              <a:t>boundary value analysis</a:t>
            </a:r>
            <a:r>
              <a:rPr lang="en-US"/>
              <a:t>.</a:t>
            </a:r>
            <a:endParaRPr lang="en-US" b="1" i="1"/>
          </a:p>
          <a:p>
            <a:endParaRPr lang="en-US"/>
          </a:p>
          <a:p>
            <a:r>
              <a:rPr lang="en-US" b="1" i="1"/>
              <a:t>Boundary value analysis </a:t>
            </a:r>
            <a:r>
              <a:rPr lang="en-US"/>
              <a:t>focuses on values on the edge of an equivalence partition or at the smallest value on either side of an edge.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Formal structured types of verification</a:t>
            </a:r>
          </a:p>
        </p:txBody>
      </p:sp>
      <p:sp>
        <p:nvSpPr>
          <p:cNvPr id="3" name="Content Placeholder 2"/>
          <p:cNvSpPr>
            <a:spLocks noGrp="1"/>
          </p:cNvSpPr>
          <p:nvPr>
            <p:ph idx="1"/>
          </p:nvPr>
        </p:nvSpPr>
        <p:spPr/>
        <p:txBody>
          <a:bodyPr>
            <a:normAutofit fontScale="92500" lnSpcReduction="10000"/>
          </a:bodyPr>
          <a:lstStyle/>
          <a:p>
            <a:r>
              <a:rPr lang="en-US" dirty="0"/>
              <a:t>Inspections: central event </a:t>
            </a:r>
          </a:p>
          <a:p>
            <a:r>
              <a:rPr lang="en-US" dirty="0"/>
              <a:t>Meeting at which defects are detected in the product under review.</a:t>
            </a:r>
          </a:p>
          <a:p>
            <a:r>
              <a:rPr lang="en-US" dirty="0"/>
              <a:t>Key elements</a:t>
            </a:r>
          </a:p>
          <a:p>
            <a:pPr lvl="1"/>
            <a:r>
              <a:rPr lang="en-US" dirty="0"/>
              <a:t>Every  one in the review group participates openly and actively.</a:t>
            </a:r>
          </a:p>
          <a:p>
            <a:pPr lvl="1"/>
            <a:r>
              <a:rPr lang="en-US" dirty="0"/>
              <a:t>Written report is produced regarding the status of product.</a:t>
            </a:r>
          </a:p>
          <a:p>
            <a:pPr lvl="1"/>
            <a:r>
              <a:rPr lang="en-US" dirty="0"/>
              <a:t>Review group is responsible for the quality of  information in report.</a:t>
            </a:r>
          </a:p>
          <a:p>
            <a:endParaRPr lang="en-US" dirty="0"/>
          </a:p>
          <a:p>
            <a:endParaRPr 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normAutofit fontScale="90000"/>
          </a:bodyPr>
          <a:lstStyle/>
          <a:p>
            <a:pPr fontAlgn="auto">
              <a:spcAft>
                <a:spcPts val="0"/>
              </a:spcAft>
              <a:defRPr/>
            </a:pPr>
            <a:r>
              <a:rPr lang="en-US" dirty="0">
                <a:solidFill>
                  <a:schemeClr val="accent1">
                    <a:satMod val="150000"/>
                  </a:schemeClr>
                </a:solidFill>
              </a:rPr>
              <a:t>Equivalence partitioning with boundary value analysis</a:t>
            </a:r>
            <a:endParaRPr lang="lt-LT" dirty="0">
              <a:solidFill>
                <a:schemeClr val="accent1">
                  <a:satMod val="150000"/>
                </a:schemeClr>
              </a:solidFill>
            </a:endParaRPr>
          </a:p>
        </p:txBody>
      </p:sp>
      <p:sp>
        <p:nvSpPr>
          <p:cNvPr id="18435" name="Content Placeholder 2"/>
          <p:cNvSpPr>
            <a:spLocks noGrp="1"/>
          </p:cNvSpPr>
          <p:nvPr>
            <p:ph idx="1"/>
          </p:nvPr>
        </p:nvSpPr>
        <p:spPr/>
        <p:txBody>
          <a:bodyPr/>
          <a:lstStyle/>
          <a:p>
            <a:r>
              <a:rPr lang="en-US"/>
              <a:t>We use the same example as before.</a:t>
            </a:r>
          </a:p>
          <a:p>
            <a:r>
              <a:rPr lang="en-US"/>
              <a:t>Test cases are supplemented with </a:t>
            </a:r>
            <a:r>
              <a:rPr lang="en-US" b="1" i="1"/>
              <a:t>boundary values</a:t>
            </a:r>
            <a:r>
              <a:rPr lang="en-US"/>
              <a:t>.</a:t>
            </a:r>
            <a:endParaRPr lang="lt-LT"/>
          </a:p>
          <a:p>
            <a:endParaRPr lang="lt-LT"/>
          </a:p>
        </p:txBody>
      </p:sp>
      <p:grpSp>
        <p:nvGrpSpPr>
          <p:cNvPr id="2" name="Group 33"/>
          <p:cNvGrpSpPr>
            <a:grpSpLocks/>
          </p:cNvGrpSpPr>
          <p:nvPr/>
        </p:nvGrpSpPr>
        <p:grpSpPr bwMode="auto">
          <a:xfrm>
            <a:off x="1044575" y="3840163"/>
            <a:ext cx="7054850" cy="1592262"/>
            <a:chOff x="1044546" y="3840171"/>
            <a:chExt cx="7054908" cy="1592465"/>
          </a:xfrm>
        </p:grpSpPr>
        <p:grpSp>
          <p:nvGrpSpPr>
            <p:cNvPr id="3" name="Group 3"/>
            <p:cNvGrpSpPr>
              <a:grpSpLocks/>
            </p:cNvGrpSpPr>
            <p:nvPr/>
          </p:nvGrpSpPr>
          <p:grpSpPr bwMode="auto">
            <a:xfrm>
              <a:off x="1044546" y="5000636"/>
              <a:ext cx="7054908" cy="432000"/>
              <a:chOff x="1000100" y="5000636"/>
              <a:chExt cx="7054908" cy="432000"/>
            </a:xfrm>
          </p:grpSpPr>
          <p:sp>
            <p:nvSpPr>
              <p:cNvPr id="5" name="Rectangle 4"/>
              <p:cNvSpPr/>
              <p:nvPr/>
            </p:nvSpPr>
            <p:spPr>
              <a:xfrm>
                <a:off x="1000100" y="5000781"/>
                <a:ext cx="2339994"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x &lt; 1</a:t>
                </a:r>
              </a:p>
            </p:txBody>
          </p:sp>
          <p:sp>
            <p:nvSpPr>
              <p:cNvPr id="6" name="Rectangle 5"/>
              <p:cNvSpPr/>
              <p:nvPr/>
            </p:nvSpPr>
            <p:spPr>
              <a:xfrm>
                <a:off x="3357557" y="5000781"/>
                <a:ext cx="2339994"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1 ≤ x ≤ 12 </a:t>
                </a:r>
              </a:p>
            </p:txBody>
          </p:sp>
          <p:sp>
            <p:nvSpPr>
              <p:cNvPr id="7" name="Rectangle 6"/>
              <p:cNvSpPr/>
              <p:nvPr/>
            </p:nvSpPr>
            <p:spPr>
              <a:xfrm>
                <a:off x="5715014" y="5000781"/>
                <a:ext cx="2339994"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12 &lt; x</a:t>
                </a:r>
              </a:p>
            </p:txBody>
          </p:sp>
        </p:grpSp>
        <p:cxnSp>
          <p:nvCxnSpPr>
            <p:cNvPr id="13" name="Straight Arrow Connector 12"/>
            <p:cNvCxnSpPr/>
            <p:nvPr/>
          </p:nvCxnSpPr>
          <p:spPr>
            <a:xfrm rot="16200000" flipH="1">
              <a:off x="1855723" y="4645136"/>
              <a:ext cx="719230" cy="158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rot="16200000" flipH="1">
              <a:off x="4213179" y="4645136"/>
              <a:ext cx="719230" cy="15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rot="16200000" flipH="1">
              <a:off x="6570637" y="4645136"/>
              <a:ext cx="719230" cy="158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1857353" y="3857635"/>
              <a:ext cx="720731"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-2</a:t>
              </a:r>
            </a:p>
          </p:txBody>
        </p:sp>
        <p:sp>
          <p:nvSpPr>
            <p:cNvPr id="20" name="Rectangle 19"/>
            <p:cNvSpPr/>
            <p:nvPr/>
          </p:nvSpPr>
          <p:spPr>
            <a:xfrm>
              <a:off x="4214810" y="3857635"/>
              <a:ext cx="720731"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5</a:t>
              </a:r>
            </a:p>
          </p:txBody>
        </p:sp>
        <p:sp>
          <p:nvSpPr>
            <p:cNvPr id="21" name="Rectangle 20"/>
            <p:cNvSpPr/>
            <p:nvPr/>
          </p:nvSpPr>
          <p:spPr>
            <a:xfrm>
              <a:off x="6572266" y="3857635"/>
              <a:ext cx="720731"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17</a:t>
              </a:r>
            </a:p>
          </p:txBody>
        </p:sp>
        <p:cxnSp>
          <p:nvCxnSpPr>
            <p:cNvPr id="16" name="Straight Arrow Connector 15"/>
            <p:cNvCxnSpPr/>
            <p:nvPr/>
          </p:nvCxnSpPr>
          <p:spPr>
            <a:xfrm rot="16200000" flipH="1">
              <a:off x="3030482" y="4627671"/>
              <a:ext cx="719229" cy="158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3155938" y="3840171"/>
              <a:ext cx="468317"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1</a:t>
              </a:r>
            </a:p>
          </p:txBody>
        </p:sp>
        <p:cxnSp>
          <p:nvCxnSpPr>
            <p:cNvPr id="22" name="Straight Arrow Connector 21"/>
            <p:cNvCxnSpPr/>
            <p:nvPr/>
          </p:nvCxnSpPr>
          <p:spPr>
            <a:xfrm rot="16200000" flipH="1">
              <a:off x="5367302" y="4627671"/>
              <a:ext cx="719229" cy="158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5492758" y="3840171"/>
              <a:ext cx="468317"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000" dirty="0"/>
                <a:t>12</a:t>
              </a:r>
            </a:p>
          </p:txBody>
        </p:sp>
        <p:cxnSp>
          <p:nvCxnSpPr>
            <p:cNvPr id="26" name="Straight Arrow Connector 25"/>
            <p:cNvCxnSpPr/>
            <p:nvPr/>
          </p:nvCxnSpPr>
          <p:spPr>
            <a:xfrm flipH="1">
              <a:off x="3514716" y="4846774"/>
              <a:ext cx="71439" cy="1413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3155938" y="4846774"/>
              <a:ext cx="103189" cy="1413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H="1">
              <a:off x="5851536" y="4846774"/>
              <a:ext cx="71439" cy="1413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5521333" y="4846774"/>
              <a:ext cx="74614" cy="1413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3586155" y="4414919"/>
              <a:ext cx="468316"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2</a:t>
              </a:r>
            </a:p>
          </p:txBody>
        </p:sp>
        <p:sp>
          <p:nvSpPr>
            <p:cNvPr id="31" name="Rectangle 30"/>
            <p:cNvSpPr/>
            <p:nvPr/>
          </p:nvSpPr>
          <p:spPr>
            <a:xfrm>
              <a:off x="2716198" y="4414919"/>
              <a:ext cx="468316"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0</a:t>
              </a:r>
            </a:p>
          </p:txBody>
        </p:sp>
        <p:sp>
          <p:nvSpPr>
            <p:cNvPr id="32" name="Rectangle 31"/>
            <p:cNvSpPr/>
            <p:nvPr/>
          </p:nvSpPr>
          <p:spPr>
            <a:xfrm>
              <a:off x="5053017" y="4414919"/>
              <a:ext cx="468316"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11</a:t>
              </a:r>
            </a:p>
          </p:txBody>
        </p:sp>
        <p:sp>
          <p:nvSpPr>
            <p:cNvPr id="33" name="Rectangle 32"/>
            <p:cNvSpPr/>
            <p:nvPr/>
          </p:nvSpPr>
          <p:spPr>
            <a:xfrm>
              <a:off x="5922974" y="4414919"/>
              <a:ext cx="468316" cy="43185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r>
                <a:rPr lang="lt-LT" sz="2400" dirty="0"/>
                <a:t>13</a:t>
              </a: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pPr fontAlgn="auto">
              <a:spcAft>
                <a:spcPts val="0"/>
              </a:spcAft>
              <a:defRPr/>
            </a:pPr>
            <a:r>
              <a:rPr lang="en-US" dirty="0">
                <a:solidFill>
                  <a:schemeClr val="accent1">
                    <a:satMod val="150000"/>
                  </a:schemeClr>
                </a:solidFill>
              </a:rPr>
              <a:t>Summary</a:t>
            </a:r>
            <a:endParaRPr lang="lt-LT" dirty="0">
              <a:solidFill>
                <a:schemeClr val="accent1">
                  <a:satMod val="150000"/>
                </a:schemeClr>
              </a:solidFill>
            </a:endParaRPr>
          </a:p>
        </p:txBody>
      </p:sp>
      <p:sp>
        <p:nvSpPr>
          <p:cNvPr id="3" name="Turinio vietos rezervavimo ženklas 2"/>
          <p:cNvSpPr>
            <a:spLocks noGrp="1"/>
          </p:cNvSpPr>
          <p:nvPr>
            <p:ph idx="1"/>
          </p:nvPr>
        </p:nvSpPr>
        <p:spPr/>
        <p:txBody>
          <a:bodyPr rtlCol="0">
            <a:normAutofit/>
          </a:bodyPr>
          <a:lstStyle/>
          <a:p>
            <a:pPr marL="118872" indent="0" fontAlgn="auto">
              <a:spcBef>
                <a:spcPts val="0"/>
              </a:spcBef>
              <a:spcAft>
                <a:spcPts val="0"/>
              </a:spcAft>
              <a:buFont typeface="Wingdings 2"/>
              <a:buNone/>
              <a:defRPr/>
            </a:pPr>
            <a:r>
              <a:rPr lang="en-US" b="1" i="1" dirty="0"/>
              <a:t>Pros:</a:t>
            </a:r>
            <a:endParaRPr lang="en-US" dirty="0"/>
          </a:p>
          <a:p>
            <a:pPr marL="438912" indent="-320040" fontAlgn="auto">
              <a:spcBef>
                <a:spcPts val="0"/>
              </a:spcBef>
              <a:spcAft>
                <a:spcPts val="0"/>
              </a:spcAft>
              <a:buFont typeface="Wingdings 2"/>
              <a:buChar char=""/>
              <a:defRPr/>
            </a:pPr>
            <a:r>
              <a:rPr lang="en-US" dirty="0"/>
              <a:t>optimum test case size, therefore time-saving;</a:t>
            </a:r>
          </a:p>
          <a:p>
            <a:pPr marL="438912" indent="-320040" fontAlgn="auto">
              <a:spcBef>
                <a:spcPts val="0"/>
              </a:spcBef>
              <a:spcAft>
                <a:spcPts val="0"/>
              </a:spcAft>
              <a:buFont typeface="Wingdings 2"/>
              <a:buChar char=""/>
              <a:defRPr/>
            </a:pPr>
            <a:r>
              <a:rPr lang="en-US" dirty="0"/>
              <a:t>uncovers a class of error, not just an error with specific data input.</a:t>
            </a:r>
          </a:p>
          <a:p>
            <a:pPr marL="438912" indent="-320040" fontAlgn="auto">
              <a:spcBef>
                <a:spcPts val="0"/>
              </a:spcBef>
              <a:spcAft>
                <a:spcPts val="0"/>
              </a:spcAft>
              <a:buFont typeface="Wingdings 2"/>
              <a:buChar char=""/>
              <a:defRPr/>
            </a:pPr>
            <a:endParaRPr lang="en-US" dirty="0"/>
          </a:p>
          <a:p>
            <a:pPr marL="118872" indent="0" fontAlgn="auto">
              <a:spcBef>
                <a:spcPts val="0"/>
              </a:spcBef>
              <a:spcAft>
                <a:spcPts val="0"/>
              </a:spcAft>
              <a:buFont typeface="Wingdings 2"/>
              <a:buNone/>
              <a:defRPr/>
            </a:pPr>
            <a:r>
              <a:rPr lang="en-US" b="1" i="1" dirty="0"/>
              <a:t>Cons:</a:t>
            </a:r>
          </a:p>
          <a:p>
            <a:pPr marL="438912" indent="-320040" fontAlgn="auto">
              <a:spcBef>
                <a:spcPts val="0"/>
              </a:spcBef>
              <a:spcAft>
                <a:spcPts val="0"/>
              </a:spcAft>
              <a:buFont typeface="Wingdings 2"/>
              <a:buChar char=""/>
              <a:defRPr/>
            </a:pPr>
            <a:r>
              <a:rPr lang="en-US" dirty="0"/>
              <a:t>possible mistakes when defining partitions;</a:t>
            </a:r>
          </a:p>
          <a:p>
            <a:pPr marL="438912" indent="-320040" fontAlgn="auto">
              <a:spcBef>
                <a:spcPts val="0"/>
              </a:spcBef>
              <a:spcAft>
                <a:spcPts val="0"/>
              </a:spcAft>
              <a:buFont typeface="Wingdings 2"/>
              <a:buChar char=""/>
              <a:defRPr/>
            </a:pPr>
            <a:r>
              <a:rPr lang="en-US" dirty="0"/>
              <a:t>does not test all inputs.</a:t>
            </a:r>
            <a:endParaRPr lang="lt-LT"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r>
              <a:rPr lang="en-US" dirty="0"/>
              <a:t> </a:t>
            </a:r>
          </a:p>
        </p:txBody>
      </p:sp>
      <p:pic>
        <p:nvPicPr>
          <p:cNvPr id="4098" name="Picture 2"/>
          <p:cNvPicPr>
            <a:picLocks noChangeAspect="1" noChangeArrowheads="1"/>
          </p:cNvPicPr>
          <p:nvPr/>
        </p:nvPicPr>
        <p:blipFill>
          <a:blip r:embed="rId2"/>
          <a:srcRect/>
          <a:stretch>
            <a:fillRect/>
          </a:stretch>
        </p:blipFill>
        <p:spPr bwMode="auto">
          <a:xfrm>
            <a:off x="914400" y="381000"/>
            <a:ext cx="7086600" cy="4333875"/>
          </a:xfrm>
          <a:prstGeom prst="rect">
            <a:avLst/>
          </a:prstGeom>
          <a:noFill/>
          <a:ln w="9525">
            <a:noFill/>
            <a:miter lim="800000"/>
            <a:headEnd/>
            <a:tailEnd/>
          </a:ln>
          <a:effectLst/>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1026" name="Picture 2"/>
          <p:cNvPicPr>
            <a:picLocks noGrp="1" noChangeAspect="1" noChangeArrowheads="1"/>
          </p:cNvPicPr>
          <p:nvPr>
            <p:ph idx="1"/>
          </p:nvPr>
        </p:nvPicPr>
        <p:blipFill>
          <a:blip r:embed="rId2"/>
          <a:srcRect/>
          <a:stretch>
            <a:fillRect/>
          </a:stretch>
        </p:blipFill>
        <p:spPr bwMode="auto">
          <a:xfrm>
            <a:off x="0" y="457200"/>
            <a:ext cx="8382000" cy="5520531"/>
          </a:xfrm>
          <a:prstGeom prst="rect">
            <a:avLst/>
          </a:prstGeom>
          <a:noFill/>
          <a:ln w="9525">
            <a:noFill/>
            <a:miter lim="800000"/>
            <a:headEnd/>
            <a:tailEnd/>
          </a:ln>
          <a:effectLst/>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5122" name="Picture 2"/>
          <p:cNvPicPr>
            <a:picLocks noGrp="1" noChangeAspect="1" noChangeArrowheads="1"/>
          </p:cNvPicPr>
          <p:nvPr>
            <p:ph idx="1"/>
          </p:nvPr>
        </p:nvPicPr>
        <p:blipFill>
          <a:blip r:embed="rId2"/>
          <a:srcRect/>
          <a:stretch>
            <a:fillRect/>
          </a:stretch>
        </p:blipFill>
        <p:spPr bwMode="auto">
          <a:xfrm>
            <a:off x="990600" y="1600200"/>
            <a:ext cx="7086600" cy="3020219"/>
          </a:xfrm>
          <a:prstGeom prst="rect">
            <a:avLst/>
          </a:prstGeom>
          <a:noFill/>
          <a:ln w="9525">
            <a:noFill/>
            <a:miter lim="800000"/>
            <a:headEnd/>
            <a:tailEnd/>
          </a:ln>
          <a:effec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r>
              <a:rPr lang="en-US" dirty="0"/>
              <a:t>Cause Effect Graph is a black box testing technique that graphically illustrates the relationship between a given outcome and all the factors that influence the outcome.</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6146" name="Picture 2"/>
          <p:cNvPicPr>
            <a:picLocks noGrp="1" noChangeAspect="1" noChangeArrowheads="1"/>
          </p:cNvPicPr>
          <p:nvPr>
            <p:ph idx="1"/>
          </p:nvPr>
        </p:nvPicPr>
        <p:blipFill>
          <a:blip r:embed="rId2"/>
          <a:srcRect/>
          <a:stretch>
            <a:fillRect/>
          </a:stretch>
        </p:blipFill>
        <p:spPr bwMode="auto">
          <a:xfrm>
            <a:off x="1295400" y="1676401"/>
            <a:ext cx="6477000" cy="3239294"/>
          </a:xfrm>
          <a:prstGeom prst="rect">
            <a:avLst/>
          </a:prstGeom>
          <a:noFill/>
          <a:ln w="9525">
            <a:noFill/>
            <a:miter lim="800000"/>
            <a:headEnd/>
            <a:tailEnd/>
          </a:ln>
          <a:effec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r>
              <a:rPr lang="en-US" dirty="0"/>
              <a:t>Syntax Testing, a black box testing technique, involves testing the System inputs and it is usually automated because syntax testing produces a large number of tests.</a:t>
            </a:r>
          </a:p>
          <a:p>
            <a:pPr marL="0" indent="0">
              <a:buNone/>
            </a:pPr>
            <a:r>
              <a:rPr lang="en-US" b="1" dirty="0"/>
              <a:t>Syntax Testing steps:</a:t>
            </a:r>
          </a:p>
          <a:p>
            <a:r>
              <a:rPr lang="en-US" dirty="0"/>
              <a:t>Identify the target language or format</a:t>
            </a:r>
          </a:p>
          <a:p>
            <a:r>
              <a:rPr lang="en-US" dirty="0"/>
              <a:t>Define the syntax of the language</a:t>
            </a:r>
          </a:p>
          <a:p>
            <a:r>
              <a:rPr lang="en-US" dirty="0"/>
              <a:t>Validate and debug the syntax</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r>
              <a:rPr lang="en-US" b="1" dirty="0"/>
              <a:t>State transition testing</a:t>
            </a:r>
            <a:r>
              <a:rPr lang="en-US" dirty="0"/>
              <a:t> is used where some aspect of the system can be described in what is called a ‘finite state machine’. This simply means that the system can be in a (finite) number of different states, and the transitions from one state to another are determined by the rules of the ‘machine’.. </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8194" name="Picture 2"/>
          <p:cNvPicPr>
            <a:picLocks noGrp="1" noChangeAspect="1" noChangeArrowheads="1"/>
          </p:cNvPicPr>
          <p:nvPr>
            <p:ph idx="1"/>
          </p:nvPr>
        </p:nvPicPr>
        <p:blipFill>
          <a:blip r:embed="rId2"/>
          <a:srcRect/>
          <a:stretch>
            <a:fillRect/>
          </a:stretch>
        </p:blipFill>
        <p:spPr bwMode="auto">
          <a:xfrm>
            <a:off x="1219200" y="2105819"/>
            <a:ext cx="6705600" cy="3514725"/>
          </a:xfrm>
          <a:prstGeom prst="rect">
            <a:avLst/>
          </a:prstGeom>
          <a:noFill/>
          <a:ln w="9525">
            <a:noFill/>
            <a:miter lim="800000"/>
            <a:headEnd/>
            <a:tailEnd/>
          </a:ln>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Inspections : key elements and phases</a:t>
            </a:r>
          </a:p>
        </p:txBody>
      </p:sp>
      <p:sp>
        <p:nvSpPr>
          <p:cNvPr id="3" name="Content Placeholder 2"/>
          <p:cNvSpPr>
            <a:spLocks noGrp="1"/>
          </p:cNvSpPr>
          <p:nvPr>
            <p:ph idx="1"/>
          </p:nvPr>
        </p:nvSpPr>
        <p:spPr/>
        <p:txBody>
          <a:bodyPr>
            <a:normAutofit fontScale="92500"/>
          </a:bodyPr>
          <a:lstStyle/>
          <a:p>
            <a:r>
              <a:rPr lang="en-US" dirty="0"/>
              <a:t> objectives:</a:t>
            </a:r>
          </a:p>
          <a:p>
            <a:pPr lvl="1">
              <a:buFont typeface="Wingdings" pitchFamily="2" charset="2"/>
              <a:buChar char="§"/>
            </a:pPr>
            <a:r>
              <a:rPr lang="en-US" dirty="0"/>
              <a:t>Obtain defects and collect data</a:t>
            </a:r>
          </a:p>
          <a:p>
            <a:pPr lvl="1">
              <a:buFont typeface="Wingdings" pitchFamily="2" charset="2"/>
              <a:buChar char="§"/>
            </a:pPr>
            <a:r>
              <a:rPr lang="en-US" dirty="0"/>
              <a:t>Meeting does not examine alternate solution</a:t>
            </a:r>
          </a:p>
          <a:p>
            <a:pPr lvl="1">
              <a:buFont typeface="Wingdings" pitchFamily="2" charset="2"/>
              <a:buChar char="§"/>
            </a:pPr>
            <a:r>
              <a:rPr lang="en-US" dirty="0"/>
              <a:t>To communicate important work product information.</a:t>
            </a:r>
          </a:p>
          <a:p>
            <a:r>
              <a:rPr lang="en-US" dirty="0"/>
              <a:t>Elements:</a:t>
            </a:r>
          </a:p>
          <a:p>
            <a:pPr lvl="1" algn="just">
              <a:buFont typeface="Wingdings" pitchFamily="2" charset="2"/>
              <a:buChar char="§"/>
            </a:pPr>
            <a:r>
              <a:rPr lang="en-US" dirty="0"/>
              <a:t>Planned structured meeting required individual preparation by all participants</a:t>
            </a:r>
          </a:p>
          <a:p>
            <a:pPr lvl="1" algn="just">
              <a:buFont typeface="Wingdings" pitchFamily="2" charset="2"/>
              <a:buChar char="§"/>
            </a:pPr>
            <a:r>
              <a:rPr lang="en-US" dirty="0"/>
              <a:t>Team of 3-6 people, led by impartial moderator</a:t>
            </a:r>
          </a:p>
          <a:p>
            <a:pPr lvl="1" algn="just">
              <a:buFont typeface="Wingdings" pitchFamily="2" charset="2"/>
              <a:buChar char="§"/>
            </a:pPr>
            <a:r>
              <a:rPr lang="en-US" dirty="0"/>
              <a:t>Presenter is reader other than producer</a:t>
            </a:r>
          </a:p>
          <a:p>
            <a:pPr lvl="1" algn="just">
              <a:buFont typeface="Wingdings" pitchFamily="2" charset="2"/>
              <a:buChar char="§"/>
            </a:pPr>
            <a:endParaRPr lang="en-US" dirty="0"/>
          </a:p>
          <a:p>
            <a:pPr marL="457200" lvl="1" indent="0">
              <a:buNone/>
            </a:pPr>
            <a:endParaRPr 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9218" name="Picture 2"/>
          <p:cNvPicPr>
            <a:picLocks noGrp="1" noChangeAspect="1" noChangeArrowheads="1"/>
          </p:cNvPicPr>
          <p:nvPr>
            <p:ph idx="1"/>
          </p:nvPr>
        </p:nvPicPr>
        <p:blipFill>
          <a:blip r:embed="rId2"/>
          <a:srcRect/>
          <a:stretch>
            <a:fillRect/>
          </a:stretch>
        </p:blipFill>
        <p:spPr bwMode="auto">
          <a:xfrm>
            <a:off x="990601" y="1524001"/>
            <a:ext cx="6348412" cy="3086894"/>
          </a:xfrm>
          <a:prstGeom prst="rect">
            <a:avLst/>
          </a:prstGeom>
          <a:noFill/>
          <a:ln w="9525">
            <a:noFill/>
            <a:miter lim="800000"/>
            <a:headEnd/>
            <a:tailEnd/>
          </a:ln>
          <a:effec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10242" name="Picture 2"/>
          <p:cNvPicPr>
            <a:picLocks noGrp="1" noChangeAspect="1" noChangeArrowheads="1"/>
          </p:cNvPicPr>
          <p:nvPr>
            <p:ph idx="1"/>
          </p:nvPr>
        </p:nvPicPr>
        <p:blipFill>
          <a:blip r:embed="rId2"/>
          <a:srcRect/>
          <a:stretch>
            <a:fillRect/>
          </a:stretch>
        </p:blipFill>
        <p:spPr bwMode="auto">
          <a:xfrm>
            <a:off x="762000" y="1066800"/>
            <a:ext cx="7162800" cy="4315619"/>
          </a:xfrm>
          <a:prstGeom prst="rect">
            <a:avLst/>
          </a:prstGeom>
          <a:noFill/>
          <a:ln w="9525">
            <a:noFill/>
            <a:miter lim="800000"/>
            <a:headEnd/>
            <a:tailEnd/>
          </a:ln>
          <a:effec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11266" name="Picture 2"/>
          <p:cNvPicPr>
            <a:picLocks noGrp="1" noChangeAspect="1" noChangeArrowheads="1"/>
          </p:cNvPicPr>
          <p:nvPr>
            <p:ph idx="1"/>
          </p:nvPr>
        </p:nvPicPr>
        <p:blipFill>
          <a:blip r:embed="rId2"/>
          <a:srcRect/>
          <a:stretch>
            <a:fillRect/>
          </a:stretch>
        </p:blipFill>
        <p:spPr bwMode="auto">
          <a:xfrm>
            <a:off x="304800" y="685800"/>
            <a:ext cx="7620000" cy="4596606"/>
          </a:xfrm>
          <a:prstGeom prst="rect">
            <a:avLst/>
          </a:prstGeom>
          <a:noFill/>
          <a:ln w="9525">
            <a:noFill/>
            <a:miter lim="800000"/>
            <a:headEnd/>
            <a:tailEnd/>
          </a:ln>
          <a:effec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13314" name="Picture 2"/>
          <p:cNvPicPr>
            <a:picLocks noGrp="1" noChangeAspect="1" noChangeArrowheads="1"/>
          </p:cNvPicPr>
          <p:nvPr>
            <p:ph idx="1"/>
          </p:nvPr>
        </p:nvPicPr>
        <p:blipFill>
          <a:blip r:embed="rId2"/>
          <a:srcRect/>
          <a:stretch>
            <a:fillRect/>
          </a:stretch>
        </p:blipFill>
        <p:spPr bwMode="auto">
          <a:xfrm>
            <a:off x="1066800" y="1295400"/>
            <a:ext cx="6229350" cy="4048919"/>
          </a:xfrm>
          <a:prstGeom prst="rect">
            <a:avLst/>
          </a:prstGeom>
          <a:noFill/>
          <a:ln w="9525">
            <a:noFill/>
            <a:miter lim="800000"/>
            <a:headEnd/>
            <a:tailEnd/>
          </a:ln>
          <a:effec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12290" name="Picture 2"/>
          <p:cNvPicPr>
            <a:picLocks noGrp="1" noChangeAspect="1" noChangeArrowheads="1"/>
          </p:cNvPicPr>
          <p:nvPr>
            <p:ph idx="1"/>
          </p:nvPr>
        </p:nvPicPr>
        <p:blipFill>
          <a:blip r:embed="rId2"/>
          <a:srcRect/>
          <a:stretch>
            <a:fillRect/>
          </a:stretch>
        </p:blipFill>
        <p:spPr bwMode="auto">
          <a:xfrm>
            <a:off x="1143000" y="1219200"/>
            <a:ext cx="7269152" cy="4953000"/>
          </a:xfrm>
          <a:prstGeom prst="rect">
            <a:avLst/>
          </a:prstGeom>
          <a:noFill/>
          <a:ln w="9525">
            <a:noFill/>
            <a:miter lim="800000"/>
            <a:headEnd/>
            <a:tailEnd/>
          </a:ln>
          <a:effec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3074" name="Picture 2"/>
          <p:cNvPicPr>
            <a:picLocks noGrp="1" noChangeAspect="1" noChangeArrowheads="1"/>
          </p:cNvPicPr>
          <p:nvPr>
            <p:ph idx="1"/>
          </p:nvPr>
        </p:nvPicPr>
        <p:blipFill>
          <a:blip r:embed="rId2"/>
          <a:srcRect/>
          <a:stretch>
            <a:fillRect/>
          </a:stretch>
        </p:blipFill>
        <p:spPr bwMode="auto">
          <a:xfrm>
            <a:off x="914400" y="1447800"/>
            <a:ext cx="5800725" cy="847725"/>
          </a:xfrm>
          <a:prstGeom prst="rect">
            <a:avLst/>
          </a:prstGeom>
          <a:noFill/>
          <a:ln w="9525">
            <a:noFill/>
            <a:miter lim="800000"/>
            <a:headEnd/>
            <a:tailEnd/>
          </a:ln>
          <a:effectLst/>
        </p:spPr>
      </p:pic>
      <p:pic>
        <p:nvPicPr>
          <p:cNvPr id="3075" name="Picture 3"/>
          <p:cNvPicPr>
            <a:picLocks noChangeAspect="1" noChangeArrowheads="1"/>
          </p:cNvPicPr>
          <p:nvPr/>
        </p:nvPicPr>
        <p:blipFill>
          <a:blip r:embed="rId3"/>
          <a:srcRect/>
          <a:stretch>
            <a:fillRect/>
          </a:stretch>
        </p:blipFill>
        <p:spPr bwMode="auto">
          <a:xfrm>
            <a:off x="838200" y="2895600"/>
            <a:ext cx="5876925" cy="1866900"/>
          </a:xfrm>
          <a:prstGeom prst="rect">
            <a:avLst/>
          </a:prstGeom>
          <a:noFill/>
          <a:ln w="9525">
            <a:noFill/>
            <a:miter lim="800000"/>
            <a:headEnd/>
            <a:tailEnd/>
          </a:ln>
          <a:effec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r>
              <a:rPr lang="en-US" dirty="0"/>
              <a:t> </a:t>
            </a:r>
          </a:p>
        </p:txBody>
      </p:sp>
      <p:pic>
        <p:nvPicPr>
          <p:cNvPr id="4098" name="Picture 2"/>
          <p:cNvPicPr>
            <a:picLocks noChangeAspect="1" noChangeArrowheads="1"/>
          </p:cNvPicPr>
          <p:nvPr/>
        </p:nvPicPr>
        <p:blipFill>
          <a:blip r:embed="rId2"/>
          <a:srcRect/>
          <a:stretch>
            <a:fillRect/>
          </a:stretch>
        </p:blipFill>
        <p:spPr bwMode="auto">
          <a:xfrm>
            <a:off x="1600200" y="2219325"/>
            <a:ext cx="5943600" cy="2419350"/>
          </a:xfrm>
          <a:prstGeom prst="rect">
            <a:avLst/>
          </a:prstGeom>
          <a:noFill/>
          <a:ln w="9525">
            <a:noFill/>
            <a:miter lim="800000"/>
            <a:headEnd/>
            <a:tailEnd/>
          </a:ln>
          <a:effectLst/>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Validation activities</a:t>
            </a:r>
          </a:p>
        </p:txBody>
      </p:sp>
      <p:sp>
        <p:nvSpPr>
          <p:cNvPr id="3" name="Content Placeholder 2"/>
          <p:cNvSpPr>
            <a:spLocks noGrp="1"/>
          </p:cNvSpPr>
          <p:nvPr>
            <p:ph idx="1"/>
          </p:nvPr>
        </p:nvSpPr>
        <p:spPr/>
        <p:txBody>
          <a:bodyPr/>
          <a:lstStyle/>
          <a:p>
            <a:r>
              <a:rPr lang="en-US" dirty="0"/>
              <a:t>Low level testing</a:t>
            </a:r>
          </a:p>
          <a:p>
            <a:pPr lvl="1"/>
            <a:r>
              <a:rPr lang="en-US" dirty="0"/>
              <a:t>Unit</a:t>
            </a:r>
          </a:p>
          <a:p>
            <a:pPr lvl="1"/>
            <a:r>
              <a:rPr lang="en-US" dirty="0"/>
              <a:t>integration</a:t>
            </a:r>
          </a:p>
          <a:p>
            <a:r>
              <a:rPr lang="en-US" dirty="0"/>
              <a:t>High level testing</a:t>
            </a:r>
          </a:p>
          <a:p>
            <a:pPr lvl="1"/>
            <a:r>
              <a:rPr lang="en-US" dirty="0"/>
              <a:t>Usability</a:t>
            </a:r>
          </a:p>
          <a:p>
            <a:pPr lvl="1"/>
            <a:r>
              <a:rPr lang="en-US" dirty="0"/>
              <a:t>Function</a:t>
            </a:r>
          </a:p>
          <a:p>
            <a:pPr lvl="1"/>
            <a:r>
              <a:rPr lang="en-US" dirty="0"/>
              <a:t>System</a:t>
            </a:r>
          </a:p>
          <a:p>
            <a:pPr lvl="1"/>
            <a:r>
              <a:rPr lang="en-US" dirty="0"/>
              <a:t>Acceptance</a:t>
            </a:r>
          </a:p>
          <a:p>
            <a:pPr lvl="1"/>
            <a:endParaRPr lang="en-US" dirty="0"/>
          </a:p>
          <a:p>
            <a:endParaRPr 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a:t>Unit Testing</a:t>
            </a:r>
          </a:p>
        </p:txBody>
      </p:sp>
      <p:sp>
        <p:nvSpPr>
          <p:cNvPr id="9219" name="Rectangle 3"/>
          <p:cNvSpPr>
            <a:spLocks noGrp="1" noChangeArrowheads="1"/>
          </p:cNvSpPr>
          <p:nvPr>
            <p:ph idx="1"/>
          </p:nvPr>
        </p:nvSpPr>
        <p:spPr/>
        <p:txBody>
          <a:bodyPr/>
          <a:lstStyle/>
          <a:p>
            <a:r>
              <a:rPr lang="en-US"/>
              <a:t>Algorithms and logic</a:t>
            </a:r>
          </a:p>
          <a:p>
            <a:r>
              <a:rPr lang="en-US"/>
              <a:t>Data structures (global and local)</a:t>
            </a:r>
          </a:p>
          <a:p>
            <a:r>
              <a:rPr lang="en-US"/>
              <a:t>Interfaces</a:t>
            </a:r>
          </a:p>
          <a:p>
            <a:r>
              <a:rPr lang="en-US"/>
              <a:t>Independent paths</a:t>
            </a:r>
          </a:p>
          <a:p>
            <a:r>
              <a:rPr lang="en-US"/>
              <a:t>Boundary conditions</a:t>
            </a:r>
          </a:p>
          <a:p>
            <a:r>
              <a:rPr lang="en-US"/>
              <a:t>Error handling</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53250" name="Picture 2"/>
          <p:cNvPicPr>
            <a:picLocks noGrp="1" noChangeAspect="1" noChangeArrowheads="1"/>
          </p:cNvPicPr>
          <p:nvPr>
            <p:ph idx="1"/>
          </p:nvPr>
        </p:nvPicPr>
        <p:blipFill>
          <a:blip r:embed="rId2"/>
          <a:srcRect/>
          <a:stretch>
            <a:fillRect/>
          </a:stretch>
        </p:blipFill>
        <p:spPr bwMode="auto">
          <a:xfrm>
            <a:off x="838200" y="1371600"/>
            <a:ext cx="6419850" cy="3572669"/>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normAutofit fontScale="85000" lnSpcReduction="20000"/>
          </a:bodyPr>
          <a:lstStyle/>
          <a:p>
            <a:r>
              <a:rPr lang="en-US" dirty="0"/>
              <a:t>Input:</a:t>
            </a:r>
          </a:p>
          <a:p>
            <a:pPr lvl="1">
              <a:buFont typeface="Wingdings" pitchFamily="2" charset="2"/>
              <a:buChar char="q"/>
            </a:pPr>
            <a:r>
              <a:rPr lang="en-US" dirty="0"/>
              <a:t>Document to be inspected</a:t>
            </a:r>
          </a:p>
          <a:p>
            <a:pPr lvl="1">
              <a:buFont typeface="Wingdings" pitchFamily="2" charset="2"/>
              <a:buChar char="q"/>
            </a:pPr>
            <a:r>
              <a:rPr lang="en-US" dirty="0"/>
              <a:t>Related source documents</a:t>
            </a:r>
          </a:p>
          <a:p>
            <a:pPr lvl="1">
              <a:buFont typeface="Wingdings" pitchFamily="2" charset="2"/>
              <a:buChar char="q"/>
            </a:pPr>
            <a:r>
              <a:rPr lang="en-US" dirty="0"/>
              <a:t>General and tailored checklists</a:t>
            </a:r>
          </a:p>
          <a:p>
            <a:r>
              <a:rPr lang="en-US" dirty="0"/>
              <a:t>Output:</a:t>
            </a:r>
          </a:p>
          <a:p>
            <a:pPr lvl="1"/>
            <a:r>
              <a:rPr lang="en-US" dirty="0"/>
              <a:t>Inspection summary/report</a:t>
            </a:r>
          </a:p>
          <a:p>
            <a:pPr lvl="1"/>
            <a:r>
              <a:rPr lang="en-US" dirty="0"/>
              <a:t>Data on error types</a:t>
            </a:r>
          </a:p>
          <a:p>
            <a:r>
              <a:rPr lang="en-US" dirty="0"/>
              <a:t> key phrases:</a:t>
            </a:r>
          </a:p>
          <a:p>
            <a:r>
              <a:rPr lang="en-US" dirty="0"/>
              <a:t>Briefing/entry/-individual preparation inspection meeting-edit/rework/ exit/re-inspect collect data.</a:t>
            </a:r>
          </a:p>
          <a:p>
            <a:r>
              <a:rPr lang="en-US" dirty="0"/>
              <a:t>Casual analysis meeting.</a:t>
            </a:r>
          </a:p>
          <a:p>
            <a:pPr marL="457200" lvl="1" indent="0">
              <a:buNone/>
            </a:pPr>
            <a:endParaRPr lang="en-US" dirty="0"/>
          </a:p>
          <a:p>
            <a:endParaRPr lang="en-US"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fld id="{751F942B-561D-4538-BCC7-E9CF3CC04B8C}" type="slidenum">
              <a:rPr lang="en-US"/>
              <a:pPr/>
              <a:t>70</a:t>
            </a:fld>
            <a:endParaRPr lang="en-US"/>
          </a:p>
        </p:txBody>
      </p:sp>
      <p:sp>
        <p:nvSpPr>
          <p:cNvPr id="246786" name="Rectangle 2"/>
          <p:cNvSpPr>
            <a:spLocks noGrp="1" noChangeArrowheads="1"/>
          </p:cNvSpPr>
          <p:nvPr>
            <p:ph type="title"/>
          </p:nvPr>
        </p:nvSpPr>
        <p:spPr/>
        <p:txBody>
          <a:bodyPr/>
          <a:lstStyle/>
          <a:p>
            <a:r>
              <a:rPr lang="en-US"/>
              <a:t>Integration Testing</a:t>
            </a:r>
          </a:p>
        </p:txBody>
      </p:sp>
      <p:sp>
        <p:nvSpPr>
          <p:cNvPr id="246787" name="Rectangle 3"/>
          <p:cNvSpPr>
            <a:spLocks noGrp="1" noChangeArrowheads="1"/>
          </p:cNvSpPr>
          <p:nvPr>
            <p:ph type="body" idx="1"/>
          </p:nvPr>
        </p:nvSpPr>
        <p:spPr/>
        <p:txBody>
          <a:bodyPr/>
          <a:lstStyle/>
          <a:p>
            <a:r>
              <a:rPr lang="en-US" sz="2000"/>
              <a:t>Defined as a systematic technique for constructing the software architecture</a:t>
            </a:r>
          </a:p>
          <a:p>
            <a:pPr lvl="1"/>
            <a:r>
              <a:rPr lang="en-US" sz="1800"/>
              <a:t>At the same time integration is occurring, conduct tests to uncover errors associated with interfaces</a:t>
            </a:r>
          </a:p>
          <a:p>
            <a:r>
              <a:rPr lang="en-US" sz="2000"/>
              <a:t>Objective is to take unit tested modules and build a program structure based on the prescribed design</a:t>
            </a:r>
          </a:p>
          <a:p>
            <a:r>
              <a:rPr lang="en-US" sz="2000"/>
              <a:t>Two Approaches</a:t>
            </a:r>
          </a:p>
          <a:p>
            <a:pPr lvl="1"/>
            <a:r>
              <a:rPr lang="en-US" sz="1800"/>
              <a:t>Non-incremental Integration Testing</a:t>
            </a:r>
          </a:p>
          <a:p>
            <a:pPr lvl="1"/>
            <a:r>
              <a:rPr lang="en-US" sz="1800"/>
              <a:t>Incremental Integration Testing</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fld id="{E7919284-3916-4103-8D70-B693E44AE3E6}" type="slidenum">
              <a:rPr lang="en-US"/>
              <a:pPr/>
              <a:t>71</a:t>
            </a:fld>
            <a:endParaRPr lang="en-US"/>
          </a:p>
        </p:txBody>
      </p:sp>
      <p:sp>
        <p:nvSpPr>
          <p:cNvPr id="247810" name="Rectangle 2"/>
          <p:cNvSpPr>
            <a:spLocks noGrp="1" noChangeArrowheads="1"/>
          </p:cNvSpPr>
          <p:nvPr>
            <p:ph type="title"/>
          </p:nvPr>
        </p:nvSpPr>
        <p:spPr/>
        <p:txBody>
          <a:bodyPr>
            <a:normAutofit fontScale="90000"/>
          </a:bodyPr>
          <a:lstStyle/>
          <a:p>
            <a:r>
              <a:rPr lang="en-US"/>
              <a:t>Non-incremental </a:t>
            </a:r>
            <a:br>
              <a:rPr lang="en-US"/>
            </a:br>
            <a:r>
              <a:rPr lang="en-US"/>
              <a:t>Integration Testing</a:t>
            </a:r>
          </a:p>
        </p:txBody>
      </p:sp>
      <p:sp>
        <p:nvSpPr>
          <p:cNvPr id="247811" name="Rectangle 3"/>
          <p:cNvSpPr>
            <a:spLocks noGrp="1" noChangeArrowheads="1"/>
          </p:cNvSpPr>
          <p:nvPr>
            <p:ph type="body" idx="1"/>
          </p:nvPr>
        </p:nvSpPr>
        <p:spPr>
          <a:xfrm>
            <a:off x="685800" y="2362200"/>
            <a:ext cx="8153400" cy="4114800"/>
          </a:xfrm>
        </p:spPr>
        <p:txBody>
          <a:bodyPr/>
          <a:lstStyle/>
          <a:p>
            <a:r>
              <a:rPr lang="en-US" sz="2000" dirty="0"/>
              <a:t>Commonly called the “Big Bang” approach</a:t>
            </a:r>
          </a:p>
          <a:p>
            <a:r>
              <a:rPr lang="en-US" sz="2000" dirty="0"/>
              <a:t>All components are combined in advance</a:t>
            </a:r>
          </a:p>
          <a:p>
            <a:r>
              <a:rPr lang="en-US" sz="2000" dirty="0"/>
              <a:t>The entire program is tested as a whole</a:t>
            </a:r>
          </a:p>
          <a:p>
            <a:r>
              <a:rPr lang="en-US" sz="2000" dirty="0"/>
              <a:t>Many seemingly-unrelated errors are encountered</a:t>
            </a:r>
          </a:p>
          <a:p>
            <a:r>
              <a:rPr lang="en-US" sz="2000" dirty="0"/>
              <a:t>Correction is difficult because isolation of causes is complicated</a:t>
            </a:r>
          </a:p>
          <a:p>
            <a:r>
              <a:rPr lang="en-US" sz="2000" dirty="0"/>
              <a:t>Once a set of errors are corrected, more errors occur, and testing appears to enter an endless loop</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fld id="{0011E91A-AD28-4431-9636-80CE706AC6E6}" type="slidenum">
              <a:rPr lang="en-US"/>
              <a:pPr/>
              <a:t>72</a:t>
            </a:fld>
            <a:endParaRPr lang="en-US"/>
          </a:p>
        </p:txBody>
      </p:sp>
      <p:sp>
        <p:nvSpPr>
          <p:cNvPr id="248834" name="Rectangle 2"/>
          <p:cNvSpPr>
            <a:spLocks noGrp="1" noChangeArrowheads="1"/>
          </p:cNvSpPr>
          <p:nvPr>
            <p:ph type="title"/>
          </p:nvPr>
        </p:nvSpPr>
        <p:spPr/>
        <p:txBody>
          <a:bodyPr/>
          <a:lstStyle/>
          <a:p>
            <a:r>
              <a:rPr lang="en-US"/>
              <a:t>Incremental Integration Testing</a:t>
            </a:r>
          </a:p>
        </p:txBody>
      </p:sp>
      <p:sp>
        <p:nvSpPr>
          <p:cNvPr id="248835" name="Rectangle 3"/>
          <p:cNvSpPr>
            <a:spLocks noGrp="1" noChangeArrowheads="1"/>
          </p:cNvSpPr>
          <p:nvPr>
            <p:ph type="body" idx="1"/>
          </p:nvPr>
        </p:nvSpPr>
        <p:spPr>
          <a:xfrm>
            <a:off x="838200" y="2209800"/>
            <a:ext cx="7772400" cy="4114800"/>
          </a:xfrm>
        </p:spPr>
        <p:txBody>
          <a:bodyPr/>
          <a:lstStyle/>
          <a:p>
            <a:r>
              <a:rPr lang="en-US" sz="2000" dirty="0"/>
              <a:t>Two kinds </a:t>
            </a:r>
          </a:p>
          <a:p>
            <a:pPr lvl="1"/>
            <a:r>
              <a:rPr lang="en-US" sz="1800" dirty="0"/>
              <a:t>Top-down integration</a:t>
            </a:r>
          </a:p>
          <a:p>
            <a:pPr lvl="1"/>
            <a:r>
              <a:rPr lang="en-US" sz="1800" dirty="0"/>
              <a:t>Bottom-up integration</a:t>
            </a:r>
          </a:p>
          <a:p>
            <a:r>
              <a:rPr lang="en-US" sz="2000" dirty="0"/>
              <a:t>The program is constructed and tested in small increments</a:t>
            </a:r>
          </a:p>
          <a:p>
            <a:r>
              <a:rPr lang="en-US" sz="2000" dirty="0"/>
              <a:t>Errors are easier to isolate and correct</a:t>
            </a:r>
          </a:p>
          <a:p>
            <a:r>
              <a:rPr lang="en-US" sz="2000" dirty="0"/>
              <a:t>Interfaces are more likely to be tested completely</a:t>
            </a:r>
          </a:p>
          <a:p>
            <a:r>
              <a:rPr lang="en-US" sz="2000" dirty="0"/>
              <a:t>A systematic test approach is applied</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fld id="{5F660F2C-0FB9-4F01-8361-6D09726F8CDF}" type="slidenum">
              <a:rPr lang="en-US"/>
              <a:pPr/>
              <a:t>73</a:t>
            </a:fld>
            <a:endParaRPr lang="en-US"/>
          </a:p>
        </p:txBody>
      </p:sp>
      <p:sp>
        <p:nvSpPr>
          <p:cNvPr id="249858" name="Rectangle 2"/>
          <p:cNvSpPr>
            <a:spLocks noGrp="1" noChangeArrowheads="1"/>
          </p:cNvSpPr>
          <p:nvPr>
            <p:ph type="title"/>
          </p:nvPr>
        </p:nvSpPr>
        <p:spPr/>
        <p:txBody>
          <a:bodyPr/>
          <a:lstStyle/>
          <a:p>
            <a:r>
              <a:rPr lang="en-US"/>
              <a:t>Top-down Integration</a:t>
            </a:r>
          </a:p>
        </p:txBody>
      </p:sp>
      <p:sp>
        <p:nvSpPr>
          <p:cNvPr id="249859" name="Rectangle 3"/>
          <p:cNvSpPr>
            <a:spLocks noGrp="1" noChangeArrowheads="1"/>
          </p:cNvSpPr>
          <p:nvPr>
            <p:ph type="body" idx="1"/>
          </p:nvPr>
        </p:nvSpPr>
        <p:spPr/>
        <p:txBody>
          <a:bodyPr/>
          <a:lstStyle/>
          <a:p>
            <a:pPr>
              <a:lnSpc>
                <a:spcPct val="80000"/>
              </a:lnSpc>
            </a:pPr>
            <a:r>
              <a:rPr lang="en-US" sz="2000"/>
              <a:t>Modules are integrated by moving downward through the control hierarchy, beginning with the main module</a:t>
            </a:r>
          </a:p>
          <a:p>
            <a:pPr>
              <a:lnSpc>
                <a:spcPct val="80000"/>
              </a:lnSpc>
            </a:pPr>
            <a:r>
              <a:rPr lang="en-US" sz="2000"/>
              <a:t>Subordinate modules are incorporated in either a depth-first or breadth-first fashion</a:t>
            </a:r>
          </a:p>
          <a:p>
            <a:pPr lvl="1">
              <a:lnSpc>
                <a:spcPct val="80000"/>
              </a:lnSpc>
            </a:pPr>
            <a:r>
              <a:rPr lang="en-US" sz="1800"/>
              <a:t>DF: All modules on a major control path are integrated</a:t>
            </a:r>
          </a:p>
          <a:p>
            <a:pPr lvl="1">
              <a:lnSpc>
                <a:spcPct val="80000"/>
              </a:lnSpc>
            </a:pPr>
            <a:r>
              <a:rPr lang="en-US" sz="1800"/>
              <a:t>BF: All modules directly subordinate at each level are integrated</a:t>
            </a:r>
          </a:p>
          <a:p>
            <a:pPr>
              <a:lnSpc>
                <a:spcPct val="80000"/>
              </a:lnSpc>
            </a:pPr>
            <a:r>
              <a:rPr lang="en-US" sz="2000"/>
              <a:t>Advantages</a:t>
            </a:r>
          </a:p>
          <a:p>
            <a:pPr lvl="1">
              <a:lnSpc>
                <a:spcPct val="80000"/>
              </a:lnSpc>
            </a:pPr>
            <a:r>
              <a:rPr lang="en-US" sz="1800"/>
              <a:t>This approach verifies major control or decision points early in the test process</a:t>
            </a:r>
          </a:p>
          <a:p>
            <a:pPr>
              <a:lnSpc>
                <a:spcPct val="80000"/>
              </a:lnSpc>
            </a:pPr>
            <a:r>
              <a:rPr lang="en-US" sz="2000"/>
              <a:t>Disadvantages</a:t>
            </a:r>
          </a:p>
          <a:p>
            <a:pPr lvl="1">
              <a:lnSpc>
                <a:spcPct val="80000"/>
              </a:lnSpc>
            </a:pPr>
            <a:r>
              <a:rPr lang="en-US" sz="1800"/>
              <a:t>Stubs need to be created to substitute for modules that have not been built or tested yet; this code is later discarded</a:t>
            </a:r>
          </a:p>
          <a:p>
            <a:pPr lvl="1">
              <a:lnSpc>
                <a:spcPct val="80000"/>
              </a:lnSpc>
            </a:pPr>
            <a:r>
              <a:rPr lang="en-US" sz="1800"/>
              <a:t>Because stubs are used to replace lower level modules, no significant data flow can occur until much later in the integration/testing process</a:t>
            </a:r>
          </a:p>
          <a:p>
            <a:pPr lvl="1">
              <a:lnSpc>
                <a:spcPct val="80000"/>
              </a:lnSpc>
            </a:pPr>
            <a:endParaRPr lang="en-US" sz="180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normAutofit fontScale="90000"/>
          </a:bodyPr>
          <a:lstStyle/>
          <a:p>
            <a:r>
              <a:rPr lang="en-US"/>
              <a:t>Why Integration Testing Is Necessary</a:t>
            </a:r>
          </a:p>
        </p:txBody>
      </p:sp>
      <p:sp>
        <p:nvSpPr>
          <p:cNvPr id="8195" name="Rectangle 3"/>
          <p:cNvSpPr>
            <a:spLocks noGrp="1" noChangeArrowheads="1"/>
          </p:cNvSpPr>
          <p:nvPr>
            <p:ph idx="1"/>
          </p:nvPr>
        </p:nvSpPr>
        <p:spPr/>
        <p:txBody>
          <a:bodyPr/>
          <a:lstStyle/>
          <a:p>
            <a:r>
              <a:rPr lang="en-US"/>
              <a:t>One module can have an adverse effect on another</a:t>
            </a:r>
          </a:p>
          <a:p>
            <a:r>
              <a:rPr lang="en-US"/>
              <a:t>Subfunctions, when combined, may not produce the desired major function</a:t>
            </a:r>
          </a:p>
          <a:p>
            <a:r>
              <a:rPr lang="en-US"/>
              <a:t>Individually acceptable imprecision in calculations may be magnified to unacceptable levels</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normAutofit fontScale="90000"/>
          </a:bodyPr>
          <a:lstStyle/>
          <a:p>
            <a:r>
              <a:rPr lang="en-US"/>
              <a:t>Why Integration Testing Is Necessary (cont’d)</a:t>
            </a:r>
          </a:p>
        </p:txBody>
      </p:sp>
      <p:sp>
        <p:nvSpPr>
          <p:cNvPr id="10243" name="Rectangle 3"/>
          <p:cNvSpPr>
            <a:spLocks noGrp="1" noChangeArrowheads="1"/>
          </p:cNvSpPr>
          <p:nvPr>
            <p:ph idx="1"/>
          </p:nvPr>
        </p:nvSpPr>
        <p:spPr/>
        <p:txBody>
          <a:bodyPr/>
          <a:lstStyle/>
          <a:p>
            <a:r>
              <a:rPr lang="en-US"/>
              <a:t>Interfacing errors not detected in unit testing may appear</a:t>
            </a:r>
          </a:p>
          <a:p>
            <a:r>
              <a:rPr lang="en-US"/>
              <a:t>Timing problems (in real-time systems) are not detectable by unit testing</a:t>
            </a:r>
          </a:p>
          <a:p>
            <a:r>
              <a:rPr lang="en-US"/>
              <a:t>Resource contention problems are not detectable by unit testing</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54274" name="Picture 2"/>
          <p:cNvPicPr>
            <a:picLocks noGrp="1" noChangeAspect="1" noChangeArrowheads="1"/>
          </p:cNvPicPr>
          <p:nvPr>
            <p:ph idx="1"/>
          </p:nvPr>
        </p:nvPicPr>
        <p:blipFill>
          <a:blip r:embed="rId2"/>
          <a:srcRect/>
          <a:stretch>
            <a:fillRect/>
          </a:stretch>
        </p:blipFill>
        <p:spPr bwMode="auto">
          <a:xfrm>
            <a:off x="457200" y="302630"/>
            <a:ext cx="6286500" cy="2343150"/>
          </a:xfrm>
          <a:prstGeom prst="rect">
            <a:avLst/>
          </a:prstGeom>
          <a:noFill/>
          <a:ln w="9525">
            <a:noFill/>
            <a:miter lim="800000"/>
            <a:headEnd/>
            <a:tailEnd/>
          </a:ln>
          <a:effectLst/>
        </p:spPr>
      </p:pic>
      <p:pic>
        <p:nvPicPr>
          <p:cNvPr id="4" name="Picture 2">
            <a:extLst>
              <a:ext uri="{FF2B5EF4-FFF2-40B4-BE49-F238E27FC236}">
                <a16:creationId xmlns:a16="http://schemas.microsoft.com/office/drawing/2014/main" id="{F1E4F95B-5669-47A8-B659-DAF074F6E74A}"/>
              </a:ext>
            </a:extLst>
          </p:cNvPr>
          <p:cNvPicPr>
            <a:picLocks noChangeAspect="1" noChangeArrowheads="1"/>
          </p:cNvPicPr>
          <p:nvPr/>
        </p:nvPicPr>
        <p:blipFill>
          <a:blip r:embed="rId3"/>
          <a:srcRect/>
          <a:stretch>
            <a:fillRect/>
          </a:stretch>
        </p:blipFill>
        <p:spPr bwMode="auto">
          <a:xfrm>
            <a:off x="707231" y="3048000"/>
            <a:ext cx="5786437" cy="2905919"/>
          </a:xfrm>
          <a:prstGeom prst="rect">
            <a:avLst/>
          </a:prstGeom>
          <a:noFill/>
          <a:ln w="9525">
            <a:noFill/>
            <a:miter lim="800000"/>
            <a:headEnd/>
            <a:tailEnd/>
          </a:ln>
          <a:effectLst/>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a:t>Top-Down Integration</a:t>
            </a:r>
          </a:p>
        </p:txBody>
      </p:sp>
      <p:sp>
        <p:nvSpPr>
          <p:cNvPr id="11267" name="Rectangle 3"/>
          <p:cNvSpPr>
            <a:spLocks noGrp="1" noChangeArrowheads="1"/>
          </p:cNvSpPr>
          <p:nvPr>
            <p:ph idx="1"/>
          </p:nvPr>
        </p:nvSpPr>
        <p:spPr/>
        <p:txBody>
          <a:bodyPr/>
          <a:lstStyle/>
          <a:p>
            <a:pPr marL="609600" indent="-609600">
              <a:buClr>
                <a:schemeClr val="tx1"/>
              </a:buClr>
              <a:buFontTx/>
              <a:buAutoNum type="arabicPeriod"/>
            </a:pPr>
            <a:r>
              <a:rPr lang="en-US"/>
              <a:t>The main control module is used as a driver, and stubs are substituted for all modules directly subordinate to the main module.</a:t>
            </a:r>
          </a:p>
          <a:p>
            <a:pPr marL="609600" indent="-609600">
              <a:buClr>
                <a:schemeClr val="tx1"/>
              </a:buClr>
              <a:buFontTx/>
              <a:buAutoNum type="arabicPeriod"/>
            </a:pPr>
            <a:r>
              <a:rPr lang="en-US"/>
              <a:t>Depending on the integration approach selected (depth or breadth first), subordinate stubs are replaced by modules one at a time.</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a:t>Top-Down Integration (cont’d)</a:t>
            </a:r>
          </a:p>
        </p:txBody>
      </p:sp>
      <p:sp>
        <p:nvSpPr>
          <p:cNvPr id="12291" name="Rectangle 3"/>
          <p:cNvSpPr>
            <a:spLocks noGrp="1" noChangeArrowheads="1"/>
          </p:cNvSpPr>
          <p:nvPr>
            <p:ph idx="1"/>
          </p:nvPr>
        </p:nvSpPr>
        <p:spPr/>
        <p:txBody>
          <a:bodyPr/>
          <a:lstStyle/>
          <a:p>
            <a:pPr marL="609600" indent="-609600">
              <a:lnSpc>
                <a:spcPct val="90000"/>
              </a:lnSpc>
              <a:buClr>
                <a:schemeClr val="tx1"/>
              </a:buClr>
              <a:buFontTx/>
              <a:buAutoNum type="arabicPeriod" startAt="3"/>
            </a:pPr>
            <a:r>
              <a:rPr lang="en-US"/>
              <a:t>Tests are run as each individual module is integrated.</a:t>
            </a:r>
          </a:p>
          <a:p>
            <a:pPr marL="609600" indent="-609600">
              <a:lnSpc>
                <a:spcPct val="90000"/>
              </a:lnSpc>
              <a:buClr>
                <a:schemeClr val="tx1"/>
              </a:buClr>
              <a:buFontTx/>
              <a:buAutoNum type="arabicPeriod" startAt="3"/>
            </a:pPr>
            <a:r>
              <a:rPr lang="en-US"/>
              <a:t>On the successful completion of a set of tests, another stub is replaced with a real module</a:t>
            </a:r>
          </a:p>
          <a:p>
            <a:pPr marL="609600" indent="-609600">
              <a:lnSpc>
                <a:spcPct val="90000"/>
              </a:lnSpc>
              <a:buClr>
                <a:schemeClr val="tx1"/>
              </a:buClr>
              <a:buFontTx/>
              <a:buAutoNum type="arabicPeriod" startAt="3"/>
            </a:pPr>
            <a:r>
              <a:rPr lang="en-US"/>
              <a:t>Regression testing is performed to ensure that errors have not developed as result of integrating new modules</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normAutofit fontScale="90000"/>
          </a:bodyPr>
          <a:lstStyle/>
          <a:p>
            <a:r>
              <a:rPr lang="en-US"/>
              <a:t>Problems with Top-Down Integration</a:t>
            </a:r>
          </a:p>
        </p:txBody>
      </p:sp>
      <p:sp>
        <p:nvSpPr>
          <p:cNvPr id="13315" name="Rectangle 3"/>
          <p:cNvSpPr>
            <a:spLocks noGrp="1" noChangeArrowheads="1"/>
          </p:cNvSpPr>
          <p:nvPr>
            <p:ph idx="1"/>
          </p:nvPr>
        </p:nvSpPr>
        <p:spPr>
          <a:xfrm>
            <a:off x="1676400" y="2133600"/>
            <a:ext cx="7010400" cy="3962400"/>
          </a:xfrm>
        </p:spPr>
        <p:txBody>
          <a:bodyPr/>
          <a:lstStyle/>
          <a:p>
            <a:pPr>
              <a:lnSpc>
                <a:spcPct val="90000"/>
              </a:lnSpc>
            </a:pPr>
            <a:r>
              <a:rPr lang="en-US" sz="2400"/>
              <a:t>Many times, calculations are performed in the modules at the bottom of the hierarchy</a:t>
            </a:r>
          </a:p>
          <a:p>
            <a:pPr>
              <a:lnSpc>
                <a:spcPct val="90000"/>
              </a:lnSpc>
            </a:pPr>
            <a:r>
              <a:rPr lang="en-US" sz="2400"/>
              <a:t>Stubs typically do not pass data up to the higher modules</a:t>
            </a:r>
          </a:p>
          <a:p>
            <a:pPr>
              <a:lnSpc>
                <a:spcPct val="90000"/>
              </a:lnSpc>
            </a:pPr>
            <a:r>
              <a:rPr lang="en-US" sz="2400"/>
              <a:t>Delaying testing until lower-level modules are ready usually results in integrating many modules at the same time rather than one at a time</a:t>
            </a:r>
          </a:p>
          <a:p>
            <a:pPr>
              <a:lnSpc>
                <a:spcPct val="90000"/>
              </a:lnSpc>
            </a:pPr>
            <a:r>
              <a:rPr lang="en-US" sz="2400"/>
              <a:t>Developing stubs that can pass data up is almost as much work as developing the actual module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lstStyle/>
          <a:p>
            <a:r>
              <a:rPr lang="en-US" dirty="0"/>
              <a:t>Walkthroughs</a:t>
            </a:r>
          </a:p>
          <a:p>
            <a:pPr lvl="1"/>
            <a:r>
              <a:rPr lang="en-US" dirty="0"/>
              <a:t>Less formal than inspections</a:t>
            </a:r>
          </a:p>
          <a:p>
            <a:pPr lvl="1"/>
            <a:r>
              <a:rPr lang="en-US" dirty="0"/>
              <a:t>Lack of preparation</a:t>
            </a:r>
          </a:p>
          <a:p>
            <a:pPr lvl="1"/>
            <a:r>
              <a:rPr lang="en-US" dirty="0"/>
              <a:t>Participants simply come to the meeting</a:t>
            </a:r>
          </a:p>
          <a:p>
            <a:pPr lvl="1"/>
            <a:r>
              <a:rPr lang="en-US" dirty="0"/>
              <a:t>Presenter prepares</a:t>
            </a:r>
          </a:p>
          <a:p>
            <a:pPr lvl="1"/>
            <a:r>
              <a:rPr lang="en-US" dirty="0"/>
              <a:t>No additional effort by participants prior to the meeting.</a:t>
            </a:r>
          </a:p>
          <a:p>
            <a:pPr lvl="1"/>
            <a:endParaRPr lang="en-US"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a:t>Bottom-Up Integration</a:t>
            </a:r>
          </a:p>
        </p:txBody>
      </p:sp>
      <p:sp>
        <p:nvSpPr>
          <p:cNvPr id="22531" name="Rectangle 3"/>
          <p:cNvSpPr>
            <a:spLocks noGrp="1" noChangeArrowheads="1"/>
          </p:cNvSpPr>
          <p:nvPr>
            <p:ph idx="1"/>
          </p:nvPr>
        </p:nvSpPr>
        <p:spPr/>
        <p:txBody>
          <a:bodyPr/>
          <a:lstStyle/>
          <a:p>
            <a:r>
              <a:rPr lang="en-US" sz="2400"/>
              <a:t>Integration begins with the lowest-level modules, which are combined into clusters, or builds, that perform a specific software subfunction</a:t>
            </a:r>
          </a:p>
          <a:p>
            <a:r>
              <a:rPr lang="en-US" sz="2400"/>
              <a:t>Drivers (control programs developed as stubs) are written to coordinate test case input and output</a:t>
            </a:r>
          </a:p>
          <a:p>
            <a:r>
              <a:rPr lang="en-US" sz="2400"/>
              <a:t>The cluster is tested</a:t>
            </a:r>
          </a:p>
          <a:p>
            <a:r>
              <a:rPr lang="en-US" sz="2400"/>
              <a:t>Drivers are removed and clusters are combined moving upward in the program structure</a:t>
            </a: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normAutofit fontScale="90000"/>
          </a:bodyPr>
          <a:lstStyle/>
          <a:p>
            <a:r>
              <a:rPr lang="en-US"/>
              <a:t>Problems with Bottom-Up Integration</a:t>
            </a:r>
          </a:p>
        </p:txBody>
      </p:sp>
      <p:sp>
        <p:nvSpPr>
          <p:cNvPr id="15363" name="Rectangle 3"/>
          <p:cNvSpPr>
            <a:spLocks noGrp="1" noChangeArrowheads="1"/>
          </p:cNvSpPr>
          <p:nvPr>
            <p:ph idx="1"/>
          </p:nvPr>
        </p:nvSpPr>
        <p:spPr>
          <a:xfrm>
            <a:off x="1676400" y="2209800"/>
            <a:ext cx="7010400" cy="3886200"/>
          </a:xfrm>
        </p:spPr>
        <p:txBody>
          <a:bodyPr/>
          <a:lstStyle/>
          <a:p>
            <a:r>
              <a:rPr lang="en-US"/>
              <a:t>The whole program does not exist until the last module is integrated</a:t>
            </a:r>
          </a:p>
          <a:p>
            <a:r>
              <a:rPr lang="en-US"/>
              <a:t>Timing and resource contention problems are not found until late in the process</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normAutofit lnSpcReduction="10000"/>
          </a:bodyPr>
          <a:lstStyle/>
          <a:p>
            <a:r>
              <a:rPr lang="en-US" sz="2000" dirty="0"/>
              <a:t>Unit testing</a:t>
            </a:r>
          </a:p>
          <a:p>
            <a:pPr lvl="1"/>
            <a:r>
              <a:rPr lang="en-US" sz="1800" dirty="0"/>
              <a:t>Concentrates on each component/function of the software as implemented in the source code.</a:t>
            </a:r>
          </a:p>
          <a:p>
            <a:r>
              <a:rPr lang="en-US" sz="2000" dirty="0"/>
              <a:t>System testing</a:t>
            </a:r>
          </a:p>
          <a:p>
            <a:pPr lvl="1"/>
            <a:r>
              <a:rPr lang="en-US" sz="1800" dirty="0"/>
              <a:t>The software and other system elements are tested as a whole</a:t>
            </a:r>
          </a:p>
          <a:p>
            <a:pPr>
              <a:lnSpc>
                <a:spcPct val="80000"/>
              </a:lnSpc>
            </a:pPr>
            <a:r>
              <a:rPr lang="en-US" sz="2000" dirty="0"/>
              <a:t>Alpha testing</a:t>
            </a:r>
          </a:p>
          <a:p>
            <a:pPr lvl="1">
              <a:lnSpc>
                <a:spcPct val="80000"/>
              </a:lnSpc>
            </a:pPr>
            <a:r>
              <a:rPr lang="en-US" sz="1800" dirty="0"/>
              <a:t>Conducted at the developer’s site by end users</a:t>
            </a:r>
          </a:p>
          <a:p>
            <a:pPr lvl="1">
              <a:lnSpc>
                <a:spcPct val="80000"/>
              </a:lnSpc>
            </a:pPr>
            <a:r>
              <a:rPr lang="en-US" sz="1800" dirty="0"/>
              <a:t>Software is used in a natural setting with developers watching intently</a:t>
            </a:r>
          </a:p>
          <a:p>
            <a:pPr lvl="1">
              <a:lnSpc>
                <a:spcPct val="80000"/>
              </a:lnSpc>
            </a:pPr>
            <a:r>
              <a:rPr lang="en-US" sz="1800" dirty="0"/>
              <a:t>Testing is conducted in a controlled environment</a:t>
            </a:r>
          </a:p>
          <a:p>
            <a:pPr>
              <a:lnSpc>
                <a:spcPct val="80000"/>
              </a:lnSpc>
            </a:pPr>
            <a:r>
              <a:rPr lang="en-US" sz="2000" dirty="0"/>
              <a:t>Beta testing</a:t>
            </a:r>
          </a:p>
          <a:p>
            <a:pPr lvl="1">
              <a:lnSpc>
                <a:spcPct val="80000"/>
              </a:lnSpc>
            </a:pPr>
            <a:r>
              <a:rPr lang="en-US" sz="1800" dirty="0"/>
              <a:t>Conducted at end-user sites</a:t>
            </a:r>
          </a:p>
          <a:p>
            <a:pPr lvl="1">
              <a:lnSpc>
                <a:spcPct val="80000"/>
              </a:lnSpc>
            </a:pPr>
            <a:r>
              <a:rPr lang="en-US" sz="1800" dirty="0"/>
              <a:t>Developer is generally not present</a:t>
            </a:r>
          </a:p>
          <a:p>
            <a:pPr lvl="1">
              <a:lnSpc>
                <a:spcPct val="80000"/>
              </a:lnSpc>
            </a:pPr>
            <a:r>
              <a:rPr lang="en-US" sz="1800" dirty="0"/>
              <a:t>It serves as a live application of the software in an environment that cannot be controlled by the developer</a:t>
            </a:r>
          </a:p>
          <a:p>
            <a:pPr lvl="1">
              <a:lnSpc>
                <a:spcPct val="80000"/>
              </a:lnSpc>
            </a:pPr>
            <a:r>
              <a:rPr lang="en-US" sz="1800" dirty="0"/>
              <a:t>The end-user records all problems that are encountered and reports these to the developers at regular intervals</a:t>
            </a:r>
          </a:p>
          <a:p>
            <a:pPr lvl="1"/>
            <a:endParaRPr lang="en-US" sz="1800" dirty="0"/>
          </a:p>
          <a:p>
            <a:pPr lvl="1"/>
            <a:endParaRPr lang="en-US" sz="1800" dirty="0"/>
          </a:p>
          <a:p>
            <a:endParaRPr lang="en-US"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a:t>Validation Testing</a:t>
            </a:r>
          </a:p>
        </p:txBody>
      </p:sp>
      <p:sp>
        <p:nvSpPr>
          <p:cNvPr id="16387" name="Rectangle 3"/>
          <p:cNvSpPr>
            <a:spLocks noGrp="1" noChangeArrowheads="1"/>
          </p:cNvSpPr>
          <p:nvPr>
            <p:ph idx="1"/>
          </p:nvPr>
        </p:nvSpPr>
        <p:spPr/>
        <p:txBody>
          <a:bodyPr/>
          <a:lstStyle/>
          <a:p>
            <a:r>
              <a:rPr lang="en-US" sz="2400"/>
              <a:t>Determine if the software meets all of the requirements defined in the SRS</a:t>
            </a:r>
          </a:p>
          <a:p>
            <a:r>
              <a:rPr lang="en-US" sz="2400"/>
              <a:t>Having written requirements is essential</a:t>
            </a:r>
          </a:p>
          <a:p>
            <a:r>
              <a:rPr lang="en-US" sz="2400"/>
              <a:t>Regression testing is performed to determine if the software still meets all of its requirements in light of changes and modifications to the software</a:t>
            </a:r>
          </a:p>
          <a:p>
            <a:r>
              <a:rPr lang="en-US" sz="2400"/>
              <a:t>Regression testing involves selectively repeating existing validation tests, not developing new tests</a:t>
            </a: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a:t>Alpha and Beta Testing</a:t>
            </a:r>
          </a:p>
        </p:txBody>
      </p:sp>
      <p:sp>
        <p:nvSpPr>
          <p:cNvPr id="17411" name="Rectangle 3"/>
          <p:cNvSpPr>
            <a:spLocks noGrp="1" noChangeArrowheads="1"/>
          </p:cNvSpPr>
          <p:nvPr>
            <p:ph idx="1"/>
          </p:nvPr>
        </p:nvSpPr>
        <p:spPr/>
        <p:txBody>
          <a:bodyPr/>
          <a:lstStyle/>
          <a:p>
            <a:r>
              <a:rPr lang="en-US"/>
              <a:t>It’s best to provide customers with an outline of the things that you would like them to focus on and specific test scenarios for them to execute.</a:t>
            </a:r>
          </a:p>
          <a:p>
            <a:r>
              <a:rPr lang="en-US"/>
              <a:t>Provide with customers who are actively involved with a commitment to fix defects that they discover.</a:t>
            </a: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t>Acceptance Testing</a:t>
            </a:r>
          </a:p>
        </p:txBody>
      </p:sp>
      <p:sp>
        <p:nvSpPr>
          <p:cNvPr id="18435" name="Rectangle 3"/>
          <p:cNvSpPr>
            <a:spLocks noGrp="1" noChangeArrowheads="1"/>
          </p:cNvSpPr>
          <p:nvPr>
            <p:ph idx="1"/>
          </p:nvPr>
        </p:nvSpPr>
        <p:spPr>
          <a:xfrm>
            <a:off x="1676400" y="2133600"/>
            <a:ext cx="7010400" cy="3962400"/>
          </a:xfrm>
        </p:spPr>
        <p:txBody>
          <a:bodyPr/>
          <a:lstStyle/>
          <a:p>
            <a:r>
              <a:rPr lang="en-US"/>
              <a:t>Similar to validation testing except that customers are present or directly involved.</a:t>
            </a:r>
          </a:p>
          <a:p>
            <a:r>
              <a:rPr lang="en-US"/>
              <a:t>Usually the tests are developed by the customer</a:t>
            </a: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level testing</a:t>
            </a:r>
          </a:p>
        </p:txBody>
      </p:sp>
      <p:sp>
        <p:nvSpPr>
          <p:cNvPr id="3" name="Content Placeholder 2"/>
          <p:cNvSpPr>
            <a:spLocks noGrp="1"/>
          </p:cNvSpPr>
          <p:nvPr>
            <p:ph idx="1"/>
          </p:nvPr>
        </p:nvSpPr>
        <p:spPr/>
        <p:txBody>
          <a:bodyPr/>
          <a:lstStyle/>
          <a:p>
            <a:r>
              <a:rPr lang="en-US" dirty="0"/>
              <a:t>Usability</a:t>
            </a:r>
          </a:p>
          <a:p>
            <a:r>
              <a:rPr lang="en-US" dirty="0"/>
              <a:t>Function testing</a:t>
            </a:r>
          </a:p>
          <a:p>
            <a:r>
              <a:rPr lang="en-US" dirty="0"/>
              <a:t>System testing</a:t>
            </a:r>
          </a:p>
          <a:p>
            <a:r>
              <a:rPr lang="en-US" dirty="0"/>
              <a:t>Acceptance testing</a:t>
            </a:r>
          </a:p>
          <a:p>
            <a:endParaRPr lang="en-US" dirty="0"/>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3074" name="Picture 2"/>
          <p:cNvPicPr>
            <a:picLocks noGrp="1" noChangeAspect="1" noChangeArrowheads="1"/>
          </p:cNvPicPr>
          <p:nvPr>
            <p:ph idx="1"/>
          </p:nvPr>
        </p:nvPicPr>
        <p:blipFill>
          <a:blip r:embed="rId2"/>
          <a:srcRect/>
          <a:stretch>
            <a:fillRect/>
          </a:stretch>
        </p:blipFill>
        <p:spPr bwMode="auto">
          <a:xfrm>
            <a:off x="228600" y="566057"/>
            <a:ext cx="8229600" cy="2895600"/>
          </a:xfrm>
          <a:prstGeom prst="rect">
            <a:avLst/>
          </a:prstGeom>
          <a:noFill/>
          <a:ln w="9525">
            <a:noFill/>
            <a:miter lim="800000"/>
            <a:headEnd/>
            <a:tailEnd/>
          </a:ln>
          <a:effectLst/>
        </p:spPr>
      </p:pic>
      <p:pic>
        <p:nvPicPr>
          <p:cNvPr id="4" name="Picture 2">
            <a:extLst>
              <a:ext uri="{FF2B5EF4-FFF2-40B4-BE49-F238E27FC236}">
                <a16:creationId xmlns:a16="http://schemas.microsoft.com/office/drawing/2014/main" id="{60450779-EE07-41C1-BCFF-2DBAA32DEAAC}"/>
              </a:ext>
            </a:extLst>
          </p:cNvPr>
          <p:cNvPicPr>
            <a:picLocks noChangeAspect="1" noChangeArrowheads="1"/>
          </p:cNvPicPr>
          <p:nvPr/>
        </p:nvPicPr>
        <p:blipFill>
          <a:blip r:embed="rId3"/>
          <a:srcRect/>
          <a:stretch>
            <a:fillRect/>
          </a:stretch>
        </p:blipFill>
        <p:spPr bwMode="auto">
          <a:xfrm>
            <a:off x="381000" y="3886200"/>
            <a:ext cx="7924800" cy="990600"/>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Walkthroughs Key elements:</a:t>
            </a:r>
            <a:br>
              <a:rPr lang="en-US" dirty="0"/>
            </a:br>
            <a:r>
              <a:rPr lang="en-US" dirty="0"/>
              <a:t> </a:t>
            </a:r>
          </a:p>
        </p:txBody>
      </p:sp>
      <p:sp>
        <p:nvSpPr>
          <p:cNvPr id="3" name="Content Placeholder 2"/>
          <p:cNvSpPr>
            <a:spLocks noGrp="1"/>
          </p:cNvSpPr>
          <p:nvPr>
            <p:ph idx="1"/>
          </p:nvPr>
        </p:nvSpPr>
        <p:spPr/>
        <p:txBody>
          <a:bodyPr/>
          <a:lstStyle/>
          <a:p>
            <a:pPr lvl="1"/>
            <a:r>
              <a:rPr lang="en-US" dirty="0"/>
              <a:t>Objectives: to detect defects and to become familiar with the material.</a:t>
            </a:r>
          </a:p>
          <a:p>
            <a:pPr lvl="1"/>
            <a:r>
              <a:rPr lang="en-US" dirty="0"/>
              <a:t>Elements:</a:t>
            </a:r>
          </a:p>
          <a:p>
            <a:pPr lvl="2"/>
            <a:r>
              <a:rPr lang="en-US" dirty="0"/>
              <a:t>A planned meeting where only the presenter must prepare.</a:t>
            </a:r>
          </a:p>
          <a:p>
            <a:pPr lvl="2"/>
            <a:r>
              <a:rPr lang="en-US" dirty="0"/>
              <a:t>A team of 2-7 people led by the producer/author.</a:t>
            </a:r>
          </a:p>
          <a:p>
            <a:pPr lvl="2"/>
            <a:r>
              <a:rPr lang="en-US" dirty="0"/>
              <a:t>The presenter is usually the producer.</a:t>
            </a:r>
          </a:p>
          <a:p>
            <a:pPr lvl="2">
              <a:buNone/>
            </a:pP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1727</TotalTime>
  <Words>2490</Words>
  <Application>Microsoft Office PowerPoint</Application>
  <PresentationFormat>On-screen Show (4:3)</PresentationFormat>
  <Paragraphs>381</Paragraphs>
  <Slides>87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87</vt:i4>
      </vt:variant>
    </vt:vector>
  </HeadingPairs>
  <TitlesOfParts>
    <vt:vector size="92" baseType="lpstr">
      <vt:lpstr>Arial</vt:lpstr>
      <vt:lpstr>Calibri</vt:lpstr>
      <vt:lpstr>Wingdings</vt:lpstr>
      <vt:lpstr>Wingdings 2</vt:lpstr>
      <vt:lpstr>Office Theme</vt:lpstr>
      <vt:lpstr>UNIT 4</vt:lpstr>
      <vt:lpstr> </vt:lpstr>
      <vt:lpstr>Verification testing</vt:lpstr>
      <vt:lpstr> </vt:lpstr>
      <vt:lpstr>Formal structured types of verification</vt:lpstr>
      <vt:lpstr>Inspections : key elements and phases</vt:lpstr>
      <vt:lpstr> </vt:lpstr>
      <vt:lpstr>  </vt:lpstr>
      <vt:lpstr>Walkthroughs Key elements:  </vt:lpstr>
      <vt:lpstr>  </vt:lpstr>
      <vt:lpstr> </vt:lpstr>
      <vt:lpstr>Buddy checks</vt:lpstr>
      <vt:lpstr>Getting leverage on verification (what and how much verification to do)</vt:lpstr>
      <vt:lpstr>Verifying documents at different phases </vt:lpstr>
      <vt:lpstr> </vt:lpstr>
      <vt:lpstr> </vt:lpstr>
      <vt:lpstr> </vt:lpstr>
      <vt:lpstr> </vt:lpstr>
      <vt:lpstr>Internal design </vt:lpstr>
      <vt:lpstr> </vt:lpstr>
      <vt:lpstr>Verifying code</vt:lpstr>
      <vt:lpstr> </vt:lpstr>
      <vt:lpstr> </vt:lpstr>
      <vt:lpstr>Getting best from verification (explain each one)</vt:lpstr>
      <vt:lpstr>Three critical success factors for implementing verification</vt:lpstr>
      <vt:lpstr>Validation testing</vt:lpstr>
      <vt:lpstr> </vt:lpstr>
      <vt:lpstr> </vt:lpstr>
      <vt:lpstr>  Fundamental testing strategies</vt:lpstr>
      <vt:lpstr>Validation mission vs test coverage</vt:lpstr>
      <vt:lpstr>Test basis </vt:lpstr>
      <vt:lpstr> </vt:lpstr>
      <vt:lpstr> </vt:lpstr>
      <vt:lpstr> </vt:lpstr>
      <vt:lpstr> </vt:lpstr>
      <vt:lpstr>Boundary Value Analysis</vt:lpstr>
      <vt:lpstr>Equivalence partitioning</vt:lpstr>
      <vt:lpstr>What can be found using equivalence partitioning?</vt:lpstr>
      <vt:lpstr>What can be partitioned?</vt:lpstr>
      <vt:lpstr>Recommendations on defining partitions</vt:lpstr>
      <vt:lpstr>Equivalence partitioning</vt:lpstr>
      <vt:lpstr> </vt:lpstr>
      <vt:lpstr>What can be found using equivalence partitioning?</vt:lpstr>
      <vt:lpstr>What can be partitioned?</vt:lpstr>
      <vt:lpstr>Equivalence partitioning example</vt:lpstr>
      <vt:lpstr>Equivalence partitioning example</vt:lpstr>
      <vt:lpstr>So, is it black box?</vt:lpstr>
      <vt:lpstr>Equivalence partitioning using grey-box technique</vt:lpstr>
      <vt:lpstr>Boundary value analysis</vt:lpstr>
      <vt:lpstr>Equivalence partitioning with boundary value analysis</vt:lpstr>
      <vt:lpstr>Summary</vt:lpstr>
      <vt:lpstr> </vt:lpstr>
      <vt:lpstr> </vt:lpstr>
      <vt:lpstr> </vt:lpstr>
      <vt:lpstr>  </vt:lpstr>
      <vt:lpstr> </vt:lpstr>
      <vt:lpstr> </vt:lpstr>
      <vt:lpstr> </vt:lpstr>
      <vt:lpstr> </vt:lpstr>
      <vt:lpstr> </vt:lpstr>
      <vt:lpstr> </vt:lpstr>
      <vt:lpstr> </vt:lpstr>
      <vt:lpstr> </vt:lpstr>
      <vt:lpstr> </vt:lpstr>
      <vt:lpstr> </vt:lpstr>
      <vt:lpstr> </vt:lpstr>
      <vt:lpstr>Validation activities</vt:lpstr>
      <vt:lpstr>Unit Testing</vt:lpstr>
      <vt:lpstr> </vt:lpstr>
      <vt:lpstr>Integration Testing</vt:lpstr>
      <vt:lpstr>Non-incremental  Integration Testing</vt:lpstr>
      <vt:lpstr>Incremental Integration Testing</vt:lpstr>
      <vt:lpstr>Top-down Integration</vt:lpstr>
      <vt:lpstr>Why Integration Testing Is Necessary</vt:lpstr>
      <vt:lpstr>Why Integration Testing Is Necessary (cont’d)</vt:lpstr>
      <vt:lpstr> </vt:lpstr>
      <vt:lpstr>Top-Down Integration</vt:lpstr>
      <vt:lpstr>Top-Down Integration (cont’d)</vt:lpstr>
      <vt:lpstr>Problems with Top-Down Integration</vt:lpstr>
      <vt:lpstr>Bottom-Up Integration</vt:lpstr>
      <vt:lpstr>Problems with Bottom-Up Integration</vt:lpstr>
      <vt:lpstr> </vt:lpstr>
      <vt:lpstr>Validation Testing</vt:lpstr>
      <vt:lpstr>Alpha and Beta Testing</vt:lpstr>
      <vt:lpstr>Acceptance Testing</vt:lpstr>
      <vt:lpstr>High level testing</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4</dc:title>
  <dc:creator>Dell</dc:creator>
  <cp:lastModifiedBy>Horcrux</cp:lastModifiedBy>
  <cp:revision>45</cp:revision>
  <cp:lastPrinted>2018-05-05T14:07:16Z</cp:lastPrinted>
  <dcterms:created xsi:type="dcterms:W3CDTF">2017-03-05T09:06:33Z</dcterms:created>
  <dcterms:modified xsi:type="dcterms:W3CDTF">2018-05-05T14:07:19Z</dcterms:modified>
</cp:coreProperties>
</file>

<file path=docProps/thumbnail.jpeg>
</file>